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9" r:id="rId3"/>
    <p:sldId id="260" r:id="rId4"/>
    <p:sldId id="274" r:id="rId5"/>
    <p:sldId id="275" r:id="rId6"/>
    <p:sldId id="276" r:id="rId7"/>
    <p:sldId id="267" r:id="rId8"/>
    <p:sldId id="268" r:id="rId9"/>
    <p:sldId id="277" r:id="rId10"/>
    <p:sldId id="269" r:id="rId11"/>
    <p:sldId id="278" r:id="rId12"/>
    <p:sldId id="279" r:id="rId13"/>
    <p:sldId id="270" r:id="rId14"/>
    <p:sldId id="280" r:id="rId15"/>
    <p:sldId id="281" r:id="rId16"/>
    <p:sldId id="271" r:id="rId17"/>
    <p:sldId id="282" r:id="rId18"/>
    <p:sldId id="273"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F8F8"/>
    <a:srgbClr val="EC4A42"/>
    <a:srgbClr val="EF655D"/>
    <a:srgbClr val="FEFEFE"/>
    <a:srgbClr val="F18E50"/>
    <a:srgbClr val="FDC63C"/>
    <a:srgbClr val="F6B54C"/>
    <a:srgbClr val="565656"/>
    <a:srgbClr val="D4EC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0" autoAdjust="0"/>
    <p:restoredTop sz="89372" autoAdjust="0"/>
  </p:normalViewPr>
  <p:slideViewPr>
    <p:cSldViewPr snapToGrid="0">
      <p:cViewPr varScale="1">
        <p:scale>
          <a:sx n="87" d="100"/>
          <a:sy n="87" d="100"/>
        </p:scale>
        <p:origin x="32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6D12BC-9AC3-47C9-B071-B35498A6C998}" type="datetimeFigureOut">
              <a:rPr lang="zh-CN" altLang="en-US" smtClean="0"/>
              <a:t>2024/2/18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F8293D-3C8E-4E0E-8BFD-2E42E5C77F03}" type="slidenum">
              <a:rPr lang="zh-CN" altLang="en-US" smtClean="0"/>
              <a:t>‹#›</a:t>
            </a:fld>
            <a:endParaRPr lang="zh-CN" altLang="en-US"/>
          </a:p>
        </p:txBody>
      </p:sp>
    </p:spTree>
    <p:extLst>
      <p:ext uri="{BB962C8B-B14F-4D97-AF65-F5344CB8AC3E}">
        <p14:creationId xmlns:p14="http://schemas.microsoft.com/office/powerpoint/2010/main" val="3926261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F8293D-3C8E-4E0E-8BFD-2E42E5C77F03}" type="slidenum">
              <a:rPr lang="zh-CN" altLang="en-US" smtClean="0"/>
              <a:t>1</a:t>
            </a:fld>
            <a:endParaRPr lang="zh-CN" altLang="en-US"/>
          </a:p>
        </p:txBody>
      </p:sp>
    </p:spTree>
    <p:extLst>
      <p:ext uri="{BB962C8B-B14F-4D97-AF65-F5344CB8AC3E}">
        <p14:creationId xmlns:p14="http://schemas.microsoft.com/office/powerpoint/2010/main" val="38240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F8293D-3C8E-4E0E-8BFD-2E42E5C77F03}" type="slidenum">
              <a:rPr lang="zh-CN" altLang="en-US" smtClean="0"/>
              <a:t>6</a:t>
            </a:fld>
            <a:endParaRPr lang="zh-CN" altLang="en-US"/>
          </a:p>
        </p:txBody>
      </p:sp>
    </p:spTree>
    <p:extLst>
      <p:ext uri="{BB962C8B-B14F-4D97-AF65-F5344CB8AC3E}">
        <p14:creationId xmlns:p14="http://schemas.microsoft.com/office/powerpoint/2010/main" val="4167143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43829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089384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1512161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98657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97175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8A1CD4E-E855-4839-933D-28196E2DC305}" type="datetimeFigureOut">
              <a:rPr lang="zh-CN" altLang="en-US" smtClean="0"/>
              <a:t>2024/2/18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3717117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8A1CD4E-E855-4839-933D-28196E2DC305}" type="datetimeFigureOut">
              <a:rPr lang="zh-CN" altLang="en-US" smtClean="0"/>
              <a:t>2024/2/18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499372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8A1CD4E-E855-4839-933D-28196E2DC305}" type="datetimeFigureOut">
              <a:rPr lang="zh-CN" altLang="en-US" smtClean="0"/>
              <a:t>2024/2/18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525195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A1CD4E-E855-4839-933D-28196E2DC305}" type="datetimeFigureOut">
              <a:rPr lang="zh-CN" altLang="en-US" smtClean="0"/>
              <a:t>2024/2/18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746200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8A1CD4E-E855-4839-933D-28196E2DC305}" type="datetimeFigureOut">
              <a:rPr lang="zh-CN" altLang="en-US" smtClean="0"/>
              <a:t>2024/2/18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4085842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8A1CD4E-E855-4839-933D-28196E2DC305}" type="datetimeFigureOut">
              <a:rPr lang="zh-CN" altLang="en-US" smtClean="0"/>
              <a:t>2024/2/18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825069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1CD4E-E855-4839-933D-28196E2DC305}" type="datetimeFigureOut">
              <a:rPr lang="zh-CN" altLang="en-US" smtClean="0"/>
              <a:t>2024/2/18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1292490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latin typeface="Arial Black" panose="020B0A04020102020204" pitchFamily="34" charset="0"/>
              </a:rPr>
              <a:t>DST-GPT</a:t>
            </a:r>
            <a:endParaRPr lang="zh-CN" altLang="en-US" dirty="0">
              <a:latin typeface="Arial Black" panose="020B0A04020102020204" pitchFamily="34" charset="0"/>
            </a:endParaRPr>
          </a:p>
        </p:txBody>
      </p:sp>
      <p:sp>
        <p:nvSpPr>
          <p:cNvPr id="3" name="副标题 2"/>
          <p:cNvSpPr>
            <a:spLocks noGrp="1"/>
          </p:cNvSpPr>
          <p:nvPr>
            <p:ph type="subTitle" idx="1"/>
          </p:nvPr>
        </p:nvSpPr>
        <p:spPr>
          <a:xfrm>
            <a:off x="1259840" y="3770996"/>
            <a:ext cx="10043160" cy="434869"/>
          </a:xfrm>
          <a:solidFill>
            <a:srgbClr val="F8F8F8">
              <a:alpha val="40000"/>
            </a:srgbClr>
          </a:solidFill>
        </p:spPr>
        <p:txBody>
          <a:bodyPr>
            <a:normAutofit/>
          </a:bodyPr>
          <a:lstStyle/>
          <a:p>
            <a:r>
              <a:rPr lang="en-US" altLang="zh-CN" dirty="0" smtClean="0">
                <a:latin typeface="Arial" panose="020B0604020202020204" pitchFamily="34" charset="0"/>
                <a:cs typeface="Arial" panose="020B0604020202020204" pitchFamily="34" charset="0"/>
              </a:rPr>
              <a:t>Chatting with your own </a:t>
            </a:r>
            <a:r>
              <a:rPr lang="en-US" altLang="zh-CN" b="1" dirty="0" smtClean="0">
                <a:solidFill>
                  <a:schemeClr val="accent1"/>
                </a:solidFill>
                <a:latin typeface="Arial" panose="020B0604020202020204" pitchFamily="34" charset="0"/>
                <a:cs typeface="Arial" panose="020B0604020202020204" pitchFamily="34" charset="0"/>
              </a:rPr>
              <a:t>Don’t Starve </a:t>
            </a:r>
            <a:r>
              <a:rPr lang="en-US" altLang="zh-CN" dirty="0" smtClean="0">
                <a:latin typeface="Arial" panose="020B0604020202020204" pitchFamily="34" charset="0"/>
                <a:cs typeface="Arial" panose="020B0604020202020204" pitchFamily="34" charset="0"/>
              </a:rPr>
              <a:t>&amp; </a:t>
            </a:r>
            <a:r>
              <a:rPr lang="en-US" altLang="zh-CN" b="1" dirty="0" smtClean="0">
                <a:solidFill>
                  <a:schemeClr val="accent1"/>
                </a:solidFill>
                <a:latin typeface="Arial" panose="020B0604020202020204" pitchFamily="34" charset="0"/>
                <a:cs typeface="Arial" panose="020B0604020202020204" pitchFamily="34" charset="0"/>
              </a:rPr>
              <a:t>Don’t Starve Together </a:t>
            </a:r>
            <a:r>
              <a:rPr lang="en-US" altLang="zh-CN" dirty="0" smtClean="0">
                <a:latin typeface="Arial" panose="020B0604020202020204" pitchFamily="34" charset="0"/>
                <a:cs typeface="Arial" panose="020B0604020202020204" pitchFamily="34" charset="0"/>
              </a:rPr>
              <a:t>Expert!</a:t>
            </a:r>
            <a:endParaRPr lang="zh-CN" altLang="en-US"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b="25044"/>
          <a:stretch/>
        </p:blipFill>
        <p:spPr>
          <a:xfrm>
            <a:off x="4513775" y="50303"/>
            <a:ext cx="3164450" cy="2371943"/>
          </a:xfrm>
          <a:prstGeom prst="rect">
            <a:avLst/>
          </a:prstGeom>
        </p:spPr>
      </p:pic>
      <p:grpSp>
        <p:nvGrpSpPr>
          <p:cNvPr id="10" name="组合 9"/>
          <p:cNvGrpSpPr/>
          <p:nvPr/>
        </p:nvGrpSpPr>
        <p:grpSpPr>
          <a:xfrm>
            <a:off x="4732146" y="4366723"/>
            <a:ext cx="2946079" cy="646331"/>
            <a:chOff x="4428388" y="4400265"/>
            <a:chExt cx="2946079" cy="646331"/>
          </a:xfrm>
        </p:grpSpPr>
        <p:sp>
          <p:nvSpPr>
            <p:cNvPr id="5" name="文本框 4"/>
            <p:cNvSpPr txBox="1"/>
            <p:nvPr/>
          </p:nvSpPr>
          <p:spPr>
            <a:xfrm>
              <a:off x="4731112" y="4400265"/>
              <a:ext cx="2643355" cy="646331"/>
            </a:xfrm>
            <a:prstGeom prst="rect">
              <a:avLst/>
            </a:prstGeom>
            <a:solidFill>
              <a:srgbClr val="FEFEFE">
                <a:alpha val="40000"/>
              </a:srgbClr>
            </a:solidFill>
          </p:spPr>
          <p:txBody>
            <a:bodyPr wrap="square" rtlCol="0">
              <a:spAutoFit/>
            </a:bodyPr>
            <a:lstStyle/>
            <a:p>
              <a:r>
                <a:rPr lang="en-US" altLang="zh-CN" dirty="0" smtClean="0">
                  <a:solidFill>
                    <a:schemeClr val="accent1"/>
                  </a:solidFill>
                  <a:latin typeface="Arial" panose="020B0604020202020204" pitchFamily="34" charset="0"/>
                  <a:cs typeface="Arial" panose="020B0604020202020204" pitchFamily="34" charset="0"/>
                </a:rPr>
                <a:t>@</a:t>
              </a:r>
              <a:r>
                <a:rPr lang="zh-CN" altLang="en-US" dirty="0" smtClean="0">
                  <a:solidFill>
                    <a:schemeClr val="accent1"/>
                  </a:solidFill>
                  <a:latin typeface="Arial" panose="020B0604020202020204" pitchFamily="34" charset="0"/>
                  <a:cs typeface="Arial" panose="020B0604020202020204" pitchFamily="34" charset="0"/>
                </a:rPr>
                <a:t>小孩梓</a:t>
              </a:r>
              <a:r>
                <a:rPr lang="en-US" altLang="zh-CN" dirty="0" smtClean="0">
                  <a:solidFill>
                    <a:schemeClr val="accent1"/>
                  </a:solidFill>
                  <a:latin typeface="Arial" panose="020B0604020202020204" pitchFamily="34" charset="0"/>
                  <a:cs typeface="Arial" panose="020B0604020202020204" pitchFamily="34" charset="0"/>
                </a:rPr>
                <a:t>Sakura</a:t>
              </a:r>
            </a:p>
            <a:p>
              <a:r>
                <a:rPr lang="en-US" altLang="zh-CN" dirty="0" smtClean="0">
                  <a:solidFill>
                    <a:schemeClr val="accent1"/>
                  </a:solidFill>
                  <a:latin typeface="Arial" panose="020B0604020202020204" pitchFamily="34" charset="0"/>
                  <a:cs typeface="Arial" panose="020B0604020202020204" pitchFamily="34" charset="0"/>
                </a:rPr>
                <a:t>bili_sakura@zju.edu.cn</a:t>
              </a:r>
              <a:endParaRPr lang="zh-CN" altLang="en-US" dirty="0">
                <a:solidFill>
                  <a:schemeClr val="accent1"/>
                </a:solidFill>
                <a:latin typeface="Arial" panose="020B0604020202020204" pitchFamily="34" charset="0"/>
                <a:cs typeface="Arial" panose="020B0604020202020204" pitchFamily="34" charset="0"/>
              </a:endParaRPr>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6754" y="4452324"/>
              <a:ext cx="284358" cy="284358"/>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8388" y="4713357"/>
              <a:ext cx="321090" cy="321090"/>
            </a:xfrm>
            <a:prstGeom prst="rect">
              <a:avLst/>
            </a:prstGeom>
          </p:spPr>
        </p:pic>
      </p:grpSp>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3759515" y="3368103"/>
            <a:ext cx="283720" cy="283720"/>
          </a:xfrm>
          <a:prstGeom prst="rect">
            <a:avLst/>
          </a:prstGeom>
        </p:spPr>
      </p:pic>
      <p:sp>
        <p:nvSpPr>
          <p:cNvPr id="9" name="文本框 8"/>
          <p:cNvSpPr txBox="1"/>
          <p:nvPr/>
        </p:nvSpPr>
        <p:spPr>
          <a:xfrm>
            <a:off x="4177423" y="3331372"/>
            <a:ext cx="4294354" cy="369332"/>
          </a:xfrm>
          <a:prstGeom prst="rect">
            <a:avLst/>
          </a:prstGeom>
          <a:solidFill>
            <a:srgbClr val="FEFEFE">
              <a:alpha val="40000"/>
            </a:srgbClr>
          </a:solidFill>
        </p:spPr>
        <p:txBody>
          <a:bodyPr wrap="square" rtlCol="0">
            <a:spAutoFit/>
          </a:bodyPr>
          <a:lstStyle/>
          <a:p>
            <a:r>
              <a:rPr lang="en-US" altLang="zh-CN" dirty="0">
                <a:solidFill>
                  <a:schemeClr val="accent1"/>
                </a:solidFill>
                <a:latin typeface="Arial" panose="020B0604020202020204" pitchFamily="34" charset="0"/>
                <a:cs typeface="Arial" panose="020B0604020202020204" pitchFamily="34" charset="0"/>
              </a:rPr>
              <a:t>https://</a:t>
            </a:r>
            <a:r>
              <a:rPr lang="en-US" altLang="zh-CN" dirty="0" smtClean="0">
                <a:solidFill>
                  <a:schemeClr val="accent1"/>
                </a:solidFill>
                <a:latin typeface="Arial" panose="020B0604020202020204" pitchFamily="34" charset="0"/>
                <a:cs typeface="Arial" panose="020B0604020202020204" pitchFamily="34" charset="0"/>
              </a:rPr>
              <a:t>github.com/Bili-Sakura/DSTGPT</a:t>
            </a:r>
          </a:p>
        </p:txBody>
      </p:sp>
    </p:spTree>
    <p:extLst>
      <p:ext uri="{BB962C8B-B14F-4D97-AF65-F5344CB8AC3E}">
        <p14:creationId xmlns:p14="http://schemas.microsoft.com/office/powerpoint/2010/main" val="28744512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4. Framework</a:t>
            </a:r>
            <a:endParaRPr lang="zh-CN" altLang="en-US" sz="4000" dirty="0">
              <a:latin typeface="Arial" panose="020B0604020202020204" pitchFamily="34" charset="0"/>
              <a:ea typeface="微软雅黑" pitchFamily="34" charset="-122"/>
              <a:cs typeface="Arial" panose="020B0604020202020204" pitchFamily="34" charset="0"/>
            </a:endParaRPr>
          </a:p>
        </p:txBody>
      </p:sp>
      <p:sp>
        <p:nvSpPr>
          <p:cNvPr id="2" name="内容占位符 1"/>
          <p:cNvSpPr>
            <a:spLocks noGrp="1"/>
          </p:cNvSpPr>
          <p:nvPr>
            <p:ph idx="1"/>
          </p:nvPr>
        </p:nvSpPr>
        <p:spPr>
          <a:xfrm>
            <a:off x="343746" y="1007735"/>
            <a:ext cx="3320627" cy="599228"/>
          </a:xfrm>
        </p:spPr>
        <p:txBody>
          <a:bodyPr>
            <a:normAutofit/>
          </a:bodyPr>
          <a:lstStyle/>
          <a:p>
            <a:pPr marL="0" indent="0">
              <a:buNone/>
            </a:pPr>
            <a:r>
              <a:rPr lang="en-US" altLang="zh-CN" dirty="0">
                <a:latin typeface="Arial" panose="020B0604020202020204" pitchFamily="34" charset="0"/>
                <a:cs typeface="Arial" panose="020B0604020202020204" pitchFamily="34" charset="0"/>
              </a:rPr>
              <a:t>Foundation Model </a:t>
            </a: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659" y="1591093"/>
            <a:ext cx="1905000" cy="1905000"/>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8292" y="1874074"/>
            <a:ext cx="2193174" cy="1456268"/>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2158" y="4569420"/>
            <a:ext cx="1443764" cy="472366"/>
          </a:xfrm>
          <a:prstGeom prst="rect">
            <a:avLst/>
          </a:prstGeom>
        </p:spPr>
      </p:pic>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6807" y="4367201"/>
            <a:ext cx="753694" cy="753694"/>
          </a:xfrm>
          <a:prstGeom prst="rect">
            <a:avLst/>
          </a:prstGeom>
        </p:spPr>
      </p:pic>
      <p:sp>
        <p:nvSpPr>
          <p:cNvPr id="19" name="文本框 18"/>
          <p:cNvSpPr txBox="1"/>
          <p:nvPr/>
        </p:nvSpPr>
        <p:spPr>
          <a:xfrm>
            <a:off x="3032345" y="6425953"/>
            <a:ext cx="6179387"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Mainstream </a:t>
            </a:r>
            <a:r>
              <a:rPr lang="en-US" altLang="zh-CN" dirty="0">
                <a:latin typeface="Arial" panose="020B0604020202020204" pitchFamily="34" charset="0"/>
                <a:cs typeface="Arial" panose="020B0604020202020204" pitchFamily="34" charset="0"/>
              </a:rPr>
              <a:t>f</a:t>
            </a:r>
            <a:r>
              <a:rPr lang="en-US" altLang="zh-CN" dirty="0" smtClean="0">
                <a:latin typeface="Arial" panose="020B0604020202020204" pitchFamily="34" charset="0"/>
                <a:cs typeface="Arial" panose="020B0604020202020204" pitchFamily="34" charset="0"/>
              </a:rPr>
              <a:t>oundation models with AI companies</a:t>
            </a:r>
            <a:endParaRPr lang="en-US" altLang="zh-CN" dirty="0">
              <a:latin typeface="Arial" panose="020B0604020202020204" pitchFamily="34" charset="0"/>
              <a:cs typeface="Arial" panose="020B0604020202020204" pitchFamily="34" charset="0"/>
            </a:endParaRPr>
          </a:p>
        </p:txBody>
      </p:sp>
      <p:sp>
        <p:nvSpPr>
          <p:cNvPr id="20" name="文本框 19"/>
          <p:cNvSpPr txBox="1"/>
          <p:nvPr/>
        </p:nvSpPr>
        <p:spPr>
          <a:xfrm>
            <a:off x="3664373" y="1796554"/>
            <a:ext cx="1584546" cy="1815882"/>
          </a:xfrm>
          <a:prstGeom prst="rect">
            <a:avLst/>
          </a:prstGeom>
          <a:noFill/>
        </p:spPr>
        <p:txBody>
          <a:bodyPr wrap="square" rtlCol="0">
            <a:spAutoFit/>
          </a:bodyPr>
          <a:lstStyle/>
          <a:p>
            <a:pPr>
              <a:lnSpc>
                <a:spcPct val="200000"/>
              </a:lnSpc>
            </a:pPr>
            <a:r>
              <a:rPr lang="en-US" altLang="zh-CN" sz="2800" dirty="0" smtClean="0">
                <a:solidFill>
                  <a:srgbClr val="FF0000"/>
                </a:solidFill>
                <a:latin typeface="Arial" panose="020B0604020202020204" pitchFamily="34" charset="0"/>
                <a:cs typeface="Arial" panose="020B0604020202020204" pitchFamily="34" charset="0"/>
              </a:rPr>
              <a:t>GPT-3</a:t>
            </a:r>
          </a:p>
          <a:p>
            <a:pPr>
              <a:lnSpc>
                <a:spcPct val="200000"/>
              </a:lnSpc>
            </a:pPr>
            <a:r>
              <a:rPr lang="en-US" altLang="zh-CN" sz="2800" dirty="0" smtClean="0">
                <a:latin typeface="Arial" panose="020B0604020202020204" pitchFamily="34" charset="0"/>
                <a:cs typeface="Arial" panose="020B0604020202020204" pitchFamily="34" charset="0"/>
              </a:rPr>
              <a:t>GPT-4</a:t>
            </a:r>
            <a:endParaRPr lang="en-US" altLang="zh-CN" sz="2800" dirty="0">
              <a:latin typeface="Arial" panose="020B0604020202020204" pitchFamily="34" charset="0"/>
              <a:cs typeface="Arial" panose="020B0604020202020204" pitchFamily="34" charset="0"/>
            </a:endParaRPr>
          </a:p>
        </p:txBody>
      </p:sp>
      <p:sp>
        <p:nvSpPr>
          <p:cNvPr id="21" name="文本框 20"/>
          <p:cNvSpPr txBox="1"/>
          <p:nvPr/>
        </p:nvSpPr>
        <p:spPr>
          <a:xfrm>
            <a:off x="9532620" y="2660053"/>
            <a:ext cx="1824481" cy="820417"/>
          </a:xfrm>
          <a:prstGeom prst="rect">
            <a:avLst/>
          </a:prstGeom>
          <a:noFill/>
        </p:spPr>
        <p:txBody>
          <a:bodyPr wrap="square" rtlCol="0">
            <a:spAutoFit/>
          </a:bodyPr>
          <a:lstStyle/>
          <a:p>
            <a:pPr>
              <a:lnSpc>
                <a:spcPct val="200000"/>
              </a:lnSpc>
            </a:pPr>
            <a:r>
              <a:rPr lang="en-US" altLang="zh-CN" sz="2800" dirty="0" smtClean="0">
                <a:latin typeface="Arial" panose="020B0604020202020204" pitchFamily="34" charset="0"/>
                <a:cs typeface="Arial" panose="020B0604020202020204" pitchFamily="34" charset="0"/>
              </a:rPr>
              <a:t>LLaMA-2</a:t>
            </a:r>
            <a:endParaRPr lang="en-US" altLang="zh-CN" sz="2800" dirty="0">
              <a:latin typeface="Arial" panose="020B0604020202020204" pitchFamily="34" charset="0"/>
              <a:cs typeface="Arial" panose="020B0604020202020204" pitchFamily="34" charset="0"/>
            </a:endParaRPr>
          </a:p>
        </p:txBody>
      </p:sp>
      <p:sp>
        <p:nvSpPr>
          <p:cNvPr id="22" name="文本框 21"/>
          <p:cNvSpPr txBox="1"/>
          <p:nvPr/>
        </p:nvSpPr>
        <p:spPr>
          <a:xfrm>
            <a:off x="3664373" y="4805603"/>
            <a:ext cx="1824481" cy="820417"/>
          </a:xfrm>
          <a:prstGeom prst="rect">
            <a:avLst/>
          </a:prstGeom>
          <a:noFill/>
        </p:spPr>
        <p:txBody>
          <a:bodyPr wrap="square" rtlCol="0">
            <a:spAutoFit/>
          </a:bodyPr>
          <a:lstStyle/>
          <a:p>
            <a:pPr>
              <a:lnSpc>
                <a:spcPct val="200000"/>
              </a:lnSpc>
            </a:pPr>
            <a:r>
              <a:rPr lang="en-US" altLang="zh-CN" sz="2800" dirty="0" smtClean="0">
                <a:latin typeface="Arial" panose="020B0604020202020204" pitchFamily="34" charset="0"/>
                <a:cs typeface="Arial" panose="020B0604020202020204" pitchFamily="34" charset="0"/>
              </a:rPr>
              <a:t>PALM-2</a:t>
            </a:r>
            <a:endParaRPr lang="en-US" altLang="zh-CN" sz="2800" dirty="0">
              <a:latin typeface="Arial" panose="020B0604020202020204" pitchFamily="34" charset="0"/>
              <a:cs typeface="Arial" panose="020B0604020202020204" pitchFamily="34" charset="0"/>
            </a:endParaRPr>
          </a:p>
        </p:txBody>
      </p:sp>
      <p:sp>
        <p:nvSpPr>
          <p:cNvPr id="23" name="文本框 22"/>
          <p:cNvSpPr txBox="1"/>
          <p:nvPr/>
        </p:nvSpPr>
        <p:spPr>
          <a:xfrm>
            <a:off x="9811480" y="4805603"/>
            <a:ext cx="1824481" cy="820417"/>
          </a:xfrm>
          <a:prstGeom prst="rect">
            <a:avLst/>
          </a:prstGeom>
          <a:noFill/>
        </p:spPr>
        <p:txBody>
          <a:bodyPr wrap="square" rtlCol="0">
            <a:spAutoFit/>
          </a:bodyPr>
          <a:lstStyle/>
          <a:p>
            <a:pPr>
              <a:lnSpc>
                <a:spcPct val="200000"/>
              </a:lnSpc>
            </a:pPr>
            <a:r>
              <a:rPr lang="en-US" altLang="zh-CN" sz="2800" dirty="0" smtClean="0">
                <a:latin typeface="Arial" panose="020B0604020202020204" pitchFamily="34" charset="0"/>
                <a:cs typeface="Arial" panose="020B0604020202020204" pitchFamily="34" charset="0"/>
              </a:rPr>
              <a:t>GLM</a:t>
            </a:r>
          </a:p>
        </p:txBody>
      </p:sp>
      <p:sp>
        <p:nvSpPr>
          <p:cNvPr id="24" name="文本框 23"/>
          <p:cNvSpPr txBox="1"/>
          <p:nvPr/>
        </p:nvSpPr>
        <p:spPr>
          <a:xfrm>
            <a:off x="1681066" y="3514419"/>
            <a:ext cx="1000760" cy="369332"/>
          </a:xfrm>
          <a:prstGeom prst="rect">
            <a:avLst/>
          </a:prstGeom>
          <a:noFill/>
        </p:spPr>
        <p:txBody>
          <a:bodyPr wrap="square" rtlCol="0">
            <a:spAutoFit/>
          </a:bodyPr>
          <a:lstStyle/>
          <a:p>
            <a:r>
              <a:rPr lang="en-US" altLang="zh-CN" dirty="0" err="1" smtClean="0">
                <a:latin typeface="Arial" panose="020B0604020202020204" pitchFamily="34" charset="0"/>
                <a:cs typeface="Arial" panose="020B0604020202020204" pitchFamily="34" charset="0"/>
              </a:rPr>
              <a:t>OpenAI</a:t>
            </a:r>
            <a:endParaRPr lang="en-US" altLang="zh-CN" dirty="0">
              <a:latin typeface="Arial" panose="020B0604020202020204" pitchFamily="34" charset="0"/>
              <a:cs typeface="Arial" panose="020B0604020202020204" pitchFamily="34" charset="0"/>
            </a:endParaRPr>
          </a:p>
        </p:txBody>
      </p:sp>
      <p:sp>
        <p:nvSpPr>
          <p:cNvPr id="25" name="文本框 24"/>
          <p:cNvSpPr txBox="1"/>
          <p:nvPr/>
        </p:nvSpPr>
        <p:spPr>
          <a:xfrm>
            <a:off x="1681066" y="6003363"/>
            <a:ext cx="100076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Google</a:t>
            </a:r>
            <a:endParaRPr lang="en-US" altLang="zh-CN" dirty="0">
              <a:latin typeface="Arial" panose="020B0604020202020204" pitchFamily="34" charset="0"/>
              <a:cs typeface="Arial" panose="020B0604020202020204" pitchFamily="34" charset="0"/>
            </a:endParaRPr>
          </a:p>
        </p:txBody>
      </p:sp>
      <p:sp>
        <p:nvSpPr>
          <p:cNvPr id="26" name="文本框 25"/>
          <p:cNvSpPr txBox="1"/>
          <p:nvPr/>
        </p:nvSpPr>
        <p:spPr>
          <a:xfrm>
            <a:off x="7250314" y="6003363"/>
            <a:ext cx="1189135" cy="369332"/>
          </a:xfrm>
          <a:prstGeom prst="rect">
            <a:avLst/>
          </a:prstGeom>
          <a:noFill/>
        </p:spPr>
        <p:txBody>
          <a:bodyPr wrap="square" rtlCol="0">
            <a:spAutoFit/>
          </a:bodyPr>
          <a:lstStyle/>
          <a:p>
            <a:r>
              <a:rPr lang="en-US" altLang="zh-CN" dirty="0" err="1" smtClean="0">
                <a:latin typeface="Arial" panose="020B0604020202020204" pitchFamily="34" charset="0"/>
                <a:cs typeface="Arial" panose="020B0604020202020204" pitchFamily="34" charset="0"/>
              </a:rPr>
              <a:t>Zhipu</a:t>
            </a:r>
            <a:r>
              <a:rPr lang="en-US" altLang="zh-CN" dirty="0" smtClean="0">
                <a:latin typeface="Arial" panose="020B0604020202020204" pitchFamily="34" charset="0"/>
                <a:cs typeface="Arial" panose="020B0604020202020204" pitchFamily="34" charset="0"/>
              </a:rPr>
              <a:t> AI</a:t>
            </a:r>
            <a:endParaRPr lang="en-US" altLang="zh-CN" dirty="0">
              <a:latin typeface="Arial" panose="020B0604020202020204" pitchFamily="34" charset="0"/>
              <a:cs typeface="Arial" panose="020B0604020202020204" pitchFamily="34" charset="0"/>
            </a:endParaRPr>
          </a:p>
        </p:txBody>
      </p:sp>
      <p:sp>
        <p:nvSpPr>
          <p:cNvPr id="27" name="文本框 26"/>
          <p:cNvSpPr txBox="1"/>
          <p:nvPr/>
        </p:nvSpPr>
        <p:spPr>
          <a:xfrm>
            <a:off x="7250314" y="3496093"/>
            <a:ext cx="1189135"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Meta AI</a:t>
            </a:r>
            <a:endParaRPr lang="en-US" altLang="zh-CN" dirty="0">
              <a:latin typeface="Arial" panose="020B0604020202020204" pitchFamily="34" charset="0"/>
              <a:cs typeface="Arial" panose="020B0604020202020204" pitchFamily="34" charset="0"/>
            </a:endParaRPr>
          </a:p>
        </p:txBody>
      </p:sp>
      <p:pic>
        <p:nvPicPr>
          <p:cNvPr id="28" name="图片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0254" y="4075811"/>
            <a:ext cx="1905000" cy="1905000"/>
          </a:xfrm>
          <a:prstGeom prst="rect">
            <a:avLst/>
          </a:prstGeom>
        </p:spPr>
      </p:pic>
      <p:pic>
        <p:nvPicPr>
          <p:cNvPr id="29" name="图片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2378" y="3890939"/>
            <a:ext cx="2049087" cy="2049087"/>
          </a:xfrm>
          <a:prstGeom prst="rect">
            <a:avLst/>
          </a:prstGeom>
        </p:spPr>
      </p:pic>
      <p:pic>
        <p:nvPicPr>
          <p:cNvPr id="30" name="图片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9811480" y="1964939"/>
            <a:ext cx="976122" cy="976122"/>
          </a:xfrm>
          <a:prstGeom prst="rect">
            <a:avLst/>
          </a:prstGeom>
        </p:spPr>
      </p:pic>
    </p:spTree>
    <p:extLst>
      <p:ext uri="{BB962C8B-B14F-4D97-AF65-F5344CB8AC3E}">
        <p14:creationId xmlns:p14="http://schemas.microsoft.com/office/powerpoint/2010/main" val="30877458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4. Framework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612" t="13158" r="2050" b="1457"/>
          <a:stretch/>
        </p:blipFill>
        <p:spPr>
          <a:xfrm>
            <a:off x="708185" y="1759326"/>
            <a:ext cx="4069658" cy="4301700"/>
          </a:xfrm>
          <a:prstGeom prst="rect">
            <a:avLst/>
          </a:prstGeom>
        </p:spPr>
      </p:pic>
      <p:sp>
        <p:nvSpPr>
          <p:cNvPr id="12" name="内容占位符 1"/>
          <p:cNvSpPr txBox="1">
            <a:spLocks/>
          </p:cNvSpPr>
          <p:nvPr/>
        </p:nvSpPr>
        <p:spPr>
          <a:xfrm>
            <a:off x="309879" y="924455"/>
            <a:ext cx="6336453"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Retrieval Augmented Generation(RAG)</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753328" y="6144790"/>
            <a:ext cx="409568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Flowchart of RAG process</a:t>
            </a:r>
            <a:endParaRPr lang="en-US" altLang="zh-CN" dirty="0">
              <a:latin typeface="Arial" panose="020B0604020202020204" pitchFamily="34" charset="0"/>
              <a:cs typeface="Arial" panose="020B0604020202020204" pitchFamily="34" charset="0"/>
            </a:endParaRPr>
          </a:p>
        </p:txBody>
      </p:sp>
      <p:pic>
        <p:nvPicPr>
          <p:cNvPr id="18" name="图片 17"/>
          <p:cNvPicPr>
            <a:picLocks noChangeAspect="1"/>
          </p:cNvPicPr>
          <p:nvPr/>
        </p:nvPicPr>
        <p:blipFill>
          <a:blip r:embed="rId4"/>
          <a:stretch>
            <a:fillRect/>
          </a:stretch>
        </p:blipFill>
        <p:spPr>
          <a:xfrm>
            <a:off x="4849017" y="1759326"/>
            <a:ext cx="7239448" cy="4301700"/>
          </a:xfrm>
          <a:prstGeom prst="rect">
            <a:avLst/>
          </a:prstGeom>
        </p:spPr>
      </p:pic>
      <p:sp>
        <p:nvSpPr>
          <p:cNvPr id="19" name="文本框 18"/>
          <p:cNvSpPr txBox="1"/>
          <p:nvPr/>
        </p:nvSpPr>
        <p:spPr>
          <a:xfrm>
            <a:off x="5230241" y="6142780"/>
            <a:ext cx="6476999" cy="646331"/>
          </a:xfrm>
          <a:prstGeom prst="rect">
            <a:avLst/>
          </a:prstGeom>
          <a:noFill/>
        </p:spPr>
        <p:txBody>
          <a:bodyPr wrap="square" rtlCol="0">
            <a:spAutoFit/>
          </a:bodyPr>
          <a:lstStyle/>
          <a:p>
            <a:pPr algn="ctr"/>
            <a:r>
              <a:rPr lang="en-US" altLang="zh-CN" dirty="0" smtClean="0">
                <a:latin typeface="Arial" panose="020B0604020202020204" pitchFamily="34" charset="0"/>
                <a:cs typeface="Arial" panose="020B0604020202020204" pitchFamily="34" charset="0"/>
              </a:rPr>
              <a:t>Figure. </a:t>
            </a:r>
            <a:r>
              <a:rPr lang="en-US" altLang="zh-CN" dirty="0">
                <a:latin typeface="Arial" panose="020B0604020202020204" pitchFamily="34" charset="0"/>
                <a:cs typeface="Arial" panose="020B0604020202020204" pitchFamily="34" charset="0"/>
              </a:rPr>
              <a:t>A representative instance of the RAG process </a:t>
            </a:r>
            <a:r>
              <a:rPr lang="en-US" altLang="zh-CN" dirty="0" smtClean="0">
                <a:latin typeface="Arial" panose="020B0604020202020204" pitchFamily="34" charset="0"/>
                <a:cs typeface="Arial" panose="020B0604020202020204" pitchFamily="34" charset="0"/>
              </a:rPr>
              <a:t>applied </a:t>
            </a:r>
            <a:r>
              <a:rPr lang="en-US" altLang="zh-CN" dirty="0">
                <a:latin typeface="Arial" panose="020B0604020202020204" pitchFamily="34" charset="0"/>
                <a:cs typeface="Arial" panose="020B0604020202020204" pitchFamily="34" charset="0"/>
              </a:rPr>
              <a:t>to question answering </a:t>
            </a:r>
            <a:r>
              <a:rPr lang="en-US" altLang="zh-CN" dirty="0" smtClean="0">
                <a:latin typeface="Arial" panose="020B0604020202020204" pitchFamily="34" charset="0"/>
                <a:cs typeface="Arial" panose="020B0604020202020204" pitchFamily="34" charset="0"/>
              </a:rPr>
              <a:t>(</a:t>
            </a:r>
            <a:r>
              <a:rPr lang="en-US" altLang="zh-CN" dirty="0">
                <a:solidFill>
                  <a:schemeClr val="accent1"/>
                </a:solidFill>
                <a:latin typeface="Arial" panose="020B0604020202020204" pitchFamily="34" charset="0"/>
                <a:cs typeface="Arial" panose="020B0604020202020204" pitchFamily="34" charset="0"/>
              </a:rPr>
              <a:t>Gao, </a:t>
            </a:r>
            <a:r>
              <a:rPr lang="en-US" altLang="zh-CN" dirty="0" err="1">
                <a:solidFill>
                  <a:schemeClr val="accent1"/>
                </a:solidFill>
                <a:latin typeface="Arial" panose="020B0604020202020204" pitchFamily="34" charset="0"/>
                <a:cs typeface="Arial" panose="020B0604020202020204" pitchFamily="34" charset="0"/>
              </a:rPr>
              <a:t>Yunfan</a:t>
            </a:r>
            <a:r>
              <a:rPr lang="en-US" altLang="zh-CN" dirty="0">
                <a:solidFill>
                  <a:schemeClr val="accent1"/>
                </a:solidFill>
                <a:latin typeface="Arial" panose="020B0604020202020204" pitchFamily="34" charset="0"/>
                <a:cs typeface="Arial" panose="020B0604020202020204" pitchFamily="34" charset="0"/>
              </a:rPr>
              <a:t>, et al., et al,2023</a:t>
            </a:r>
            <a:r>
              <a:rPr lang="en-US" altLang="zh-CN" dirty="0" smtClean="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21895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4. Framework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4" name="文本框 13"/>
          <p:cNvSpPr txBox="1"/>
          <p:nvPr/>
        </p:nvSpPr>
        <p:spPr>
          <a:xfrm>
            <a:off x="3219548" y="6107438"/>
            <a:ext cx="5407831"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a:t>
            </a:r>
            <a:r>
              <a:rPr lang="en-US" altLang="zh-CN" dirty="0">
                <a:latin typeface="Arial" panose="020B0604020202020204" pitchFamily="34" charset="0"/>
                <a:cs typeface="Arial" panose="020B0604020202020204" pitchFamily="34" charset="0"/>
              </a:rPr>
              <a:t>Comparison between RAG and </a:t>
            </a:r>
            <a:r>
              <a:rPr lang="en-US" altLang="zh-CN" dirty="0" smtClean="0">
                <a:latin typeface="Arial" panose="020B0604020202020204" pitchFamily="34" charset="0"/>
                <a:cs typeface="Arial" panose="020B0604020202020204" pitchFamily="34" charset="0"/>
              </a:rPr>
              <a:t>Fine-Tuning </a:t>
            </a:r>
            <a:endParaRPr lang="en-US" altLang="zh-CN" dirty="0">
              <a:latin typeface="Arial" panose="020B0604020202020204" pitchFamily="34" charset="0"/>
              <a:cs typeface="Arial" panose="020B0604020202020204" pitchFamily="34" charset="0"/>
            </a:endParaRPr>
          </a:p>
        </p:txBody>
      </p:sp>
      <p:sp>
        <p:nvSpPr>
          <p:cNvPr id="16" name="矩形 15"/>
          <p:cNvSpPr/>
          <p:nvPr/>
        </p:nvSpPr>
        <p:spPr>
          <a:xfrm>
            <a:off x="2123170" y="855830"/>
            <a:ext cx="8407400" cy="646331"/>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Compared to fine-tuning,</a:t>
            </a: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we regard RAG as a costless </a:t>
            </a:r>
            <a:r>
              <a:rPr lang="en-US" altLang="zh-CN" dirty="0">
                <a:latin typeface="Arial" panose="020B0604020202020204" pitchFamily="34" charset="0"/>
                <a:cs typeface="Arial" panose="020B0604020202020204" pitchFamily="34" charset="0"/>
              </a:rPr>
              <a:t>technique for knowledge injection to </a:t>
            </a:r>
            <a:r>
              <a:rPr lang="en-US" altLang="zh-CN" dirty="0" smtClean="0">
                <a:latin typeface="Arial" panose="020B0604020202020204" pitchFamily="34" charset="0"/>
                <a:cs typeface="Arial" panose="020B0604020202020204" pitchFamily="34" charset="0"/>
              </a:rPr>
              <a:t>enhance the capability of LLMs with reliability and efficiency.</a:t>
            </a:r>
            <a:endParaRPr lang="zh-CN" altLang="en-US" dirty="0">
              <a:latin typeface="Arial" panose="020B0604020202020204" pitchFamily="34" charset="0"/>
              <a:cs typeface="Arial" panose="020B0604020202020204" pitchFamily="34" charset="0"/>
            </a:endParaRPr>
          </a:p>
        </p:txBody>
      </p:sp>
      <p:grpSp>
        <p:nvGrpSpPr>
          <p:cNvPr id="30" name="组合 29"/>
          <p:cNvGrpSpPr/>
          <p:nvPr/>
        </p:nvGrpSpPr>
        <p:grpSpPr>
          <a:xfrm>
            <a:off x="458934" y="1828046"/>
            <a:ext cx="3922872" cy="4045305"/>
            <a:chOff x="1731779" y="1874480"/>
            <a:chExt cx="3922872" cy="4045305"/>
          </a:xfrm>
        </p:grpSpPr>
        <p:sp>
          <p:nvSpPr>
            <p:cNvPr id="2" name="圆角矩形 1"/>
            <p:cNvSpPr/>
            <p:nvPr/>
          </p:nvSpPr>
          <p:spPr>
            <a:xfrm>
              <a:off x="1731779" y="1874480"/>
              <a:ext cx="3922872" cy="4045305"/>
            </a:xfrm>
            <a:prstGeom prst="roundRect">
              <a:avLst>
                <a:gd name="adj" fmla="val 958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1731779" y="2721254"/>
              <a:ext cx="3922872" cy="7315"/>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078738" y="2001822"/>
              <a:ext cx="1228954" cy="584775"/>
            </a:xfrm>
            <a:prstGeom prst="rect">
              <a:avLst/>
            </a:prstGeom>
            <a:noFill/>
          </p:spPr>
          <p:txBody>
            <a:bodyPr wrap="square" rtlCol="0">
              <a:spAutoFit/>
            </a:bodyPr>
            <a:lstStyle/>
            <a:p>
              <a:r>
                <a:rPr lang="en-US" altLang="zh-CN" sz="3200" dirty="0" smtClean="0">
                  <a:solidFill>
                    <a:srgbClr val="FF0000"/>
                  </a:solidFill>
                  <a:latin typeface="Arial" panose="020B0604020202020204" pitchFamily="34" charset="0"/>
                  <a:cs typeface="Arial" panose="020B0604020202020204" pitchFamily="34" charset="0"/>
                </a:rPr>
                <a:t>RAG</a:t>
              </a:r>
              <a:endParaRPr lang="zh-CN" altLang="en-US" sz="3200" dirty="0">
                <a:solidFill>
                  <a:srgbClr val="FF0000"/>
                </a:solidFill>
                <a:latin typeface="Arial" panose="020B0604020202020204" pitchFamily="34" charset="0"/>
                <a:cs typeface="Arial" panose="020B0604020202020204" pitchFamily="34" charset="0"/>
              </a:endParaRPr>
            </a:p>
          </p:txBody>
        </p:sp>
        <p:sp>
          <p:nvSpPr>
            <p:cNvPr id="22" name="文本框 21"/>
            <p:cNvSpPr txBox="1"/>
            <p:nvPr/>
          </p:nvSpPr>
          <p:spPr>
            <a:xfrm>
              <a:off x="2230175" y="2863226"/>
              <a:ext cx="2926080" cy="2585323"/>
            </a:xfrm>
            <a:prstGeom prst="rect">
              <a:avLst/>
            </a:prstGeom>
            <a:solidFill>
              <a:srgbClr val="FFFFFF">
                <a:alpha val="69804"/>
              </a:srgbClr>
            </a:solid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Arial" panose="020B0604020202020204" pitchFamily="34" charset="0"/>
                  <a:cs typeface="Arial" panose="020B0604020202020204" pitchFamily="34" charset="0"/>
                </a:rPr>
                <a:t>Dynamic</a:t>
              </a:r>
            </a:p>
            <a:p>
              <a:pPr marL="285750" indent="-285750">
                <a:lnSpc>
                  <a:spcPct val="150000"/>
                </a:lnSpc>
                <a:buFont typeface="Arial" panose="020B0604020202020204" pitchFamily="34" charset="0"/>
                <a:buChar char="•"/>
              </a:pPr>
              <a:r>
                <a:rPr lang="en-US" altLang="zh-CN" dirty="0">
                  <a:latin typeface="Arial" panose="020B0604020202020204" pitchFamily="34" charset="0"/>
                  <a:cs typeface="Arial" panose="020B0604020202020204" pitchFamily="34" charset="0"/>
                </a:rPr>
                <a:t>Efficient</a:t>
              </a: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Customization-Limited</a:t>
              </a: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Interpretable</a:t>
              </a:r>
              <a:endParaRPr lang="en-US" altLang="zh-C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dirty="0">
                  <a:latin typeface="Arial" panose="020B0604020202020204" pitchFamily="34" charset="0"/>
                  <a:cs typeface="Arial" panose="020B0604020202020204" pitchFamily="34" charset="0"/>
                </a:rPr>
                <a:t>Resource-Intensive</a:t>
              </a: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Robust</a:t>
              </a:r>
              <a:endParaRPr lang="zh-CN" altLang="en-US" dirty="0">
                <a:latin typeface="Arial" panose="020B0604020202020204" pitchFamily="34" charset="0"/>
                <a:cs typeface="Arial" panose="020B0604020202020204" pitchFamily="34" charset="0"/>
              </a:endParaRPr>
            </a:p>
          </p:txBody>
        </p:sp>
      </p:grpSp>
      <p:grpSp>
        <p:nvGrpSpPr>
          <p:cNvPr id="31" name="组合 30"/>
          <p:cNvGrpSpPr/>
          <p:nvPr/>
        </p:nvGrpSpPr>
        <p:grpSpPr>
          <a:xfrm>
            <a:off x="7658237" y="1828045"/>
            <a:ext cx="3922872" cy="4045305"/>
            <a:chOff x="6326870" y="1874480"/>
            <a:chExt cx="3922872" cy="4045305"/>
          </a:xfrm>
        </p:grpSpPr>
        <p:sp>
          <p:nvSpPr>
            <p:cNvPr id="17" name="圆角矩形 16"/>
            <p:cNvSpPr/>
            <p:nvPr/>
          </p:nvSpPr>
          <p:spPr>
            <a:xfrm>
              <a:off x="6326870" y="1874480"/>
              <a:ext cx="3922872" cy="4045305"/>
            </a:xfrm>
            <a:prstGeom prst="roundRect">
              <a:avLst>
                <a:gd name="adj" fmla="val 958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6326870" y="2713939"/>
              <a:ext cx="3922872" cy="7315"/>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183526" y="2001822"/>
              <a:ext cx="2699308" cy="584775"/>
            </a:xfrm>
            <a:prstGeom prst="rect">
              <a:avLst/>
            </a:prstGeom>
            <a:noFill/>
          </p:spPr>
          <p:txBody>
            <a:bodyPr wrap="square" rtlCol="0">
              <a:spAutoFit/>
            </a:bodyPr>
            <a:lstStyle/>
            <a:p>
              <a:r>
                <a:rPr lang="en-US" altLang="zh-CN" sz="3200" dirty="0" smtClean="0">
                  <a:latin typeface="Arial" panose="020B0604020202020204" pitchFamily="34" charset="0"/>
                  <a:cs typeface="Arial" panose="020B0604020202020204" pitchFamily="34" charset="0"/>
                </a:rPr>
                <a:t>Fine-Tuning</a:t>
              </a:r>
              <a:endParaRPr lang="zh-CN" altLang="en-US" sz="3200" dirty="0">
                <a:latin typeface="Arial" panose="020B0604020202020204" pitchFamily="34" charset="0"/>
                <a:cs typeface="Arial" panose="020B0604020202020204" pitchFamily="34" charset="0"/>
              </a:endParaRPr>
            </a:p>
          </p:txBody>
        </p:sp>
        <p:sp>
          <p:nvSpPr>
            <p:cNvPr id="23" name="文本框 22"/>
            <p:cNvSpPr txBox="1"/>
            <p:nvPr/>
          </p:nvSpPr>
          <p:spPr>
            <a:xfrm>
              <a:off x="6956754" y="2837578"/>
              <a:ext cx="2926080" cy="2585323"/>
            </a:xfrm>
            <a:prstGeom prst="rect">
              <a:avLst/>
            </a:prstGeom>
            <a:solidFill>
              <a:srgbClr val="FFFFFF">
                <a:alpha val="69804"/>
              </a:srgbClr>
            </a:solidFill>
          </p:spPr>
          <p:txBody>
            <a:bodyPr wrap="square" rtlCol="0">
              <a:spAutoFit/>
            </a:bodyPr>
            <a:lstStyle/>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Static</a:t>
              </a:r>
              <a:endParaRPr lang="en-US" altLang="zh-C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Data-Intensive</a:t>
              </a:r>
              <a:endParaRPr lang="en-US" altLang="zh-C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Customizable</a:t>
              </a:r>
              <a:endParaRPr lang="en-US" altLang="zh-C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Opaque</a:t>
              </a:r>
              <a:endParaRPr lang="en-US" altLang="zh-C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Training-Intensive</a:t>
              </a:r>
              <a:endParaRPr lang="en-US" altLang="zh-C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Prone </a:t>
              </a:r>
              <a:r>
                <a:rPr lang="en-US" altLang="zh-CN" dirty="0">
                  <a:latin typeface="Arial" panose="020B0604020202020204" pitchFamily="34" charset="0"/>
                  <a:cs typeface="Arial" panose="020B0604020202020204" pitchFamily="34" charset="0"/>
                </a:rPr>
                <a:t>to Hallucinations</a:t>
              </a:r>
              <a:endParaRPr lang="zh-CN" altLang="en-US" dirty="0">
                <a:latin typeface="Arial" panose="020B0604020202020204" pitchFamily="34" charset="0"/>
                <a:cs typeface="Arial" panose="020B0604020202020204" pitchFamily="34" charset="0"/>
              </a:endParaRPr>
            </a:p>
          </p:txBody>
        </p:sp>
      </p:grpSp>
      <p:sp>
        <p:nvSpPr>
          <p:cNvPr id="32" name="圆角矩形 31"/>
          <p:cNvSpPr/>
          <p:nvPr/>
        </p:nvSpPr>
        <p:spPr>
          <a:xfrm>
            <a:off x="4560444" y="2789319"/>
            <a:ext cx="2911450" cy="345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Knowledge Updates</a:t>
            </a:r>
            <a:endParaRPr lang="zh-CN" altLang="en-US" dirty="0"/>
          </a:p>
        </p:txBody>
      </p:sp>
      <p:sp>
        <p:nvSpPr>
          <p:cNvPr id="34" name="圆角矩形 33"/>
          <p:cNvSpPr/>
          <p:nvPr/>
        </p:nvSpPr>
        <p:spPr>
          <a:xfrm>
            <a:off x="4552739" y="3250091"/>
            <a:ext cx="2911450" cy="345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Data Processing</a:t>
            </a:r>
            <a:endParaRPr lang="zh-CN" altLang="en-US" dirty="0"/>
          </a:p>
        </p:txBody>
      </p:sp>
      <p:sp>
        <p:nvSpPr>
          <p:cNvPr id="35" name="圆角矩形 34"/>
          <p:cNvSpPr/>
          <p:nvPr/>
        </p:nvSpPr>
        <p:spPr>
          <a:xfrm>
            <a:off x="4560444" y="3721979"/>
            <a:ext cx="2911450" cy="345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Model Customization</a:t>
            </a:r>
            <a:endParaRPr lang="zh-CN" altLang="en-US" dirty="0"/>
          </a:p>
        </p:txBody>
      </p:sp>
      <p:sp>
        <p:nvSpPr>
          <p:cNvPr id="36" name="圆角矩形 35"/>
          <p:cNvSpPr/>
          <p:nvPr/>
        </p:nvSpPr>
        <p:spPr>
          <a:xfrm>
            <a:off x="4560444" y="4186349"/>
            <a:ext cx="2911450" cy="345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Interpretability</a:t>
            </a:r>
            <a:endParaRPr lang="zh-CN" altLang="en-US" dirty="0"/>
          </a:p>
        </p:txBody>
      </p:sp>
      <p:sp>
        <p:nvSpPr>
          <p:cNvPr id="37" name="圆角矩形 36"/>
          <p:cNvSpPr/>
          <p:nvPr/>
        </p:nvSpPr>
        <p:spPr>
          <a:xfrm>
            <a:off x="4552739" y="4652998"/>
            <a:ext cx="2911450" cy="345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Computational Resources</a:t>
            </a:r>
            <a:endParaRPr lang="zh-CN" altLang="en-US" dirty="0"/>
          </a:p>
        </p:txBody>
      </p:sp>
      <p:sp>
        <p:nvSpPr>
          <p:cNvPr id="38" name="圆角矩形 37"/>
          <p:cNvSpPr/>
          <p:nvPr/>
        </p:nvSpPr>
        <p:spPr>
          <a:xfrm>
            <a:off x="4560444" y="5107866"/>
            <a:ext cx="2911450" cy="345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Reducing Hallucinations</a:t>
            </a:r>
            <a:endParaRPr lang="zh-CN" altLang="en-US" dirty="0"/>
          </a:p>
        </p:txBody>
      </p:sp>
    </p:spTree>
    <p:extLst>
      <p:ext uri="{BB962C8B-B14F-4D97-AF65-F5344CB8AC3E}">
        <p14:creationId xmlns:p14="http://schemas.microsoft.com/office/powerpoint/2010/main" val="9031951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5. Cases</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2" name="内容占位符 1"/>
          <p:cNvSpPr txBox="1">
            <a:spLocks/>
          </p:cNvSpPr>
          <p:nvPr/>
        </p:nvSpPr>
        <p:spPr>
          <a:xfrm>
            <a:off x="309879" y="924455"/>
            <a:ext cx="7269481"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Solid answers with accurate data </a:t>
            </a:r>
            <a:endParaRPr lang="en-US" altLang="zh-CN"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644" t="25051" r="4432" b="16767"/>
          <a:stretch/>
        </p:blipFill>
        <p:spPr>
          <a:xfrm>
            <a:off x="1360448" y="3140935"/>
            <a:ext cx="8753647" cy="3215774"/>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2974" t="9575" r="4947" b="62409"/>
          <a:stretch/>
        </p:blipFill>
        <p:spPr>
          <a:xfrm>
            <a:off x="1349429" y="1477673"/>
            <a:ext cx="8746837" cy="1561396"/>
          </a:xfrm>
          <a:prstGeom prst="rect">
            <a:avLst/>
          </a:prstGeom>
        </p:spPr>
      </p:pic>
      <p:sp>
        <p:nvSpPr>
          <p:cNvPr id="14" name="文本框 13"/>
          <p:cNvSpPr txBox="1"/>
          <p:nvPr/>
        </p:nvSpPr>
        <p:spPr>
          <a:xfrm>
            <a:off x="4060265" y="6356709"/>
            <a:ext cx="351909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Q&amp;A case 1 in DST-GPT</a:t>
            </a:r>
            <a:endParaRPr lang="en-US" altLang="zh-CN" dirty="0">
              <a:latin typeface="Arial" panose="020B0604020202020204" pitchFamily="34" charset="0"/>
              <a:cs typeface="Arial" panose="020B0604020202020204" pitchFamily="34" charset="0"/>
            </a:endParaRPr>
          </a:p>
        </p:txBody>
      </p:sp>
      <p:cxnSp>
        <p:nvCxnSpPr>
          <p:cNvPr id="19" name="直接连接符 18"/>
          <p:cNvCxnSpPr/>
          <p:nvPr/>
        </p:nvCxnSpPr>
        <p:spPr>
          <a:xfrm>
            <a:off x="6373707" y="3969173"/>
            <a:ext cx="3401453"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113280" y="4131734"/>
            <a:ext cx="2086187" cy="15072"/>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431628" y="4305346"/>
            <a:ext cx="7220372" cy="41533"/>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479598" y="3286881"/>
            <a:ext cx="2436561" cy="369332"/>
          </a:xfrm>
          <a:prstGeom prst="rect">
            <a:avLst/>
          </a:prstGeom>
          <a:solidFill>
            <a:schemeClr val="bg1"/>
          </a:solidFill>
        </p:spPr>
        <p:txBody>
          <a:bodyPr wrap="square" rtlCol="0">
            <a:spAutoFit/>
          </a:bodyPr>
          <a:lstStyle/>
          <a:p>
            <a:r>
              <a:rPr lang="en-US" altLang="zh-CN" dirty="0" smtClean="0">
                <a:solidFill>
                  <a:schemeClr val="accent6">
                    <a:lumMod val="60000"/>
                    <a:lumOff val="40000"/>
                  </a:schemeClr>
                </a:solidFill>
                <a:latin typeface="Arial" panose="020B0604020202020204" pitchFamily="34" charset="0"/>
                <a:cs typeface="Arial" panose="020B0604020202020204" pitchFamily="34" charset="0"/>
              </a:rPr>
              <a:t>specific descriptions</a:t>
            </a:r>
            <a:endParaRPr lang="en-US" altLang="zh-CN"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26" name="文本框 25"/>
          <p:cNvSpPr txBox="1"/>
          <p:nvPr/>
        </p:nvSpPr>
        <p:spPr>
          <a:xfrm>
            <a:off x="7479598" y="5794338"/>
            <a:ext cx="2436561" cy="369332"/>
          </a:xfrm>
          <a:prstGeom prst="rect">
            <a:avLst/>
          </a:prstGeom>
          <a:solidFill>
            <a:schemeClr val="bg1"/>
          </a:solidFill>
        </p:spPr>
        <p:txBody>
          <a:bodyPr wrap="square" rtlCol="0">
            <a:spAutoFit/>
          </a:bodyPr>
          <a:lstStyle/>
          <a:p>
            <a:r>
              <a:rPr lang="en-US" altLang="zh-CN" dirty="0">
                <a:solidFill>
                  <a:srgbClr val="FF0000"/>
                </a:solidFill>
                <a:latin typeface="Arial" panose="020B0604020202020204" pitchFamily="34" charset="0"/>
                <a:cs typeface="Arial" panose="020B0604020202020204" pitchFamily="34" charset="0"/>
              </a:rPr>
              <a:t>s</a:t>
            </a:r>
            <a:r>
              <a:rPr lang="en-US" altLang="zh-CN" dirty="0" smtClean="0">
                <a:solidFill>
                  <a:srgbClr val="FF0000"/>
                </a:solidFill>
                <a:latin typeface="Arial" panose="020B0604020202020204" pitchFamily="34" charset="0"/>
                <a:cs typeface="Arial" panose="020B0604020202020204" pitchFamily="34" charset="0"/>
              </a:rPr>
              <a:t>ignificant </a:t>
            </a:r>
            <a:r>
              <a:rPr lang="en-US" altLang="zh-CN" dirty="0" err="1" smtClean="0">
                <a:solidFill>
                  <a:srgbClr val="FF0000"/>
                </a:solidFill>
                <a:latin typeface="Arial" panose="020B0604020202020204" pitchFamily="34" charset="0"/>
                <a:cs typeface="Arial" panose="020B0604020202020204" pitchFamily="34" charset="0"/>
              </a:rPr>
              <a:t>illlusions</a:t>
            </a:r>
            <a:endParaRPr lang="en-US" altLang="zh-CN" dirty="0">
              <a:solidFill>
                <a:srgbClr val="FF0000"/>
              </a:solidFill>
              <a:latin typeface="Arial" panose="020B0604020202020204" pitchFamily="34" charset="0"/>
              <a:cs typeface="Arial" panose="020B0604020202020204" pitchFamily="34" charset="0"/>
            </a:endParaRPr>
          </a:p>
        </p:txBody>
      </p:sp>
      <p:cxnSp>
        <p:nvCxnSpPr>
          <p:cNvPr id="27" name="直接连接符 26"/>
          <p:cNvCxnSpPr/>
          <p:nvPr/>
        </p:nvCxnSpPr>
        <p:spPr>
          <a:xfrm flipV="1">
            <a:off x="2113280" y="5613400"/>
            <a:ext cx="6960870" cy="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9383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5. Cases</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2" name="内容占位符 1"/>
          <p:cNvSpPr txBox="1">
            <a:spLocks/>
          </p:cNvSpPr>
          <p:nvPr/>
        </p:nvSpPr>
        <p:spPr>
          <a:xfrm>
            <a:off x="309879" y="924455"/>
            <a:ext cx="7269481"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Chain of thought with </a:t>
            </a:r>
            <a:r>
              <a:rPr lang="en-US" altLang="zh-CN" dirty="0" err="1" smtClean="0">
                <a:latin typeface="Arial" panose="020B0604020202020204" pitchFamily="34" charset="0"/>
                <a:cs typeface="Arial" panose="020B0604020202020204" pitchFamily="34" charset="0"/>
              </a:rPr>
              <a:t>retrival</a:t>
            </a:r>
            <a:r>
              <a:rPr lang="en-US" altLang="zh-CN" dirty="0" smtClean="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4197849" y="6383597"/>
            <a:ext cx="351909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Q&amp;A case 2 in DST-GPT</a:t>
            </a:r>
            <a:endParaRPr lang="en-US" altLang="zh-CN" dirty="0">
              <a:latin typeface="Arial" panose="020B0604020202020204" pitchFamily="34" charset="0"/>
              <a:cs typeface="Arial" panose="020B0604020202020204" pitchFamily="34" charset="0"/>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15137" b="38194"/>
          <a:stretch/>
        </p:blipFill>
        <p:spPr>
          <a:xfrm>
            <a:off x="2494895" y="1670942"/>
            <a:ext cx="6480286" cy="1774395"/>
          </a:xfrm>
          <a:prstGeom prst="rect">
            <a:avLst/>
          </a:prstGeom>
        </p:spPr>
      </p:pic>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t="33342" b="42385"/>
          <a:stretch/>
        </p:blipFill>
        <p:spPr>
          <a:xfrm>
            <a:off x="2494890" y="1498600"/>
            <a:ext cx="6480290" cy="922875"/>
          </a:xfrm>
          <a:prstGeom prst="rect">
            <a:avLst/>
          </a:prstGeom>
        </p:spPr>
      </p:pic>
      <p:pic>
        <p:nvPicPr>
          <p:cNvPr id="17" name="图片 16"/>
          <p:cNvPicPr>
            <a:picLocks noChangeAspect="1"/>
          </p:cNvPicPr>
          <p:nvPr/>
        </p:nvPicPr>
        <p:blipFill rotWithShape="1">
          <a:blip r:embed="rId5" cstate="print">
            <a:extLst>
              <a:ext uri="{28A0092B-C50C-407E-A947-70E740481C1C}">
                <a14:useLocalDpi xmlns:a14="http://schemas.microsoft.com/office/drawing/2010/main" val="0"/>
              </a:ext>
            </a:extLst>
          </a:blip>
          <a:srcRect b="17245"/>
          <a:stretch/>
        </p:blipFill>
        <p:spPr>
          <a:xfrm>
            <a:off x="2515830" y="3247324"/>
            <a:ext cx="6459350" cy="3136273"/>
          </a:xfrm>
          <a:prstGeom prst="rect">
            <a:avLst/>
          </a:prstGeom>
        </p:spPr>
      </p:pic>
      <p:pic>
        <p:nvPicPr>
          <p:cNvPr id="18" name="图片 17"/>
          <p:cNvPicPr>
            <a:picLocks noChangeAspect="1"/>
          </p:cNvPicPr>
          <p:nvPr/>
        </p:nvPicPr>
        <p:blipFill rotWithShape="1">
          <a:blip r:embed="rId6" cstate="print">
            <a:extLst>
              <a:ext uri="{28A0092B-C50C-407E-A947-70E740481C1C}">
                <a14:useLocalDpi xmlns:a14="http://schemas.microsoft.com/office/drawing/2010/main" val="0"/>
              </a:ext>
            </a:extLst>
          </a:blip>
          <a:srcRect t="16023" b="43387"/>
          <a:stretch/>
        </p:blipFill>
        <p:spPr>
          <a:xfrm>
            <a:off x="2497226" y="3247324"/>
            <a:ext cx="6459350" cy="1538271"/>
          </a:xfrm>
          <a:prstGeom prst="rect">
            <a:avLst/>
          </a:prstGeom>
        </p:spPr>
      </p:pic>
      <p:sp>
        <p:nvSpPr>
          <p:cNvPr id="23" name="矩形 22"/>
          <p:cNvSpPr/>
          <p:nvPr/>
        </p:nvSpPr>
        <p:spPr>
          <a:xfrm>
            <a:off x="3705935" y="1848585"/>
            <a:ext cx="238684" cy="175683"/>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880653" y="2892663"/>
            <a:ext cx="238684" cy="175683"/>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276414" y="5070431"/>
            <a:ext cx="286945" cy="185676"/>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9"/>
          <p:cNvCxnSpPr/>
          <p:nvPr/>
        </p:nvCxnSpPr>
        <p:spPr>
          <a:xfrm>
            <a:off x="3880653" y="2106507"/>
            <a:ext cx="149480" cy="71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4123109" y="3099791"/>
            <a:ext cx="2153305" cy="1864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531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5. Cases</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2" name="内容占位符 1"/>
          <p:cNvSpPr txBox="1">
            <a:spLocks/>
          </p:cNvSpPr>
          <p:nvPr/>
        </p:nvSpPr>
        <p:spPr>
          <a:xfrm>
            <a:off x="309879" y="924455"/>
            <a:ext cx="7269481"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Multi-lingual capability</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2145660" y="6261678"/>
            <a:ext cx="351909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Q&amp;A case 3 in DST-GPT</a:t>
            </a:r>
            <a:endParaRPr lang="en-US" altLang="zh-CN"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905" y="1796551"/>
            <a:ext cx="7286504" cy="4275122"/>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5905" t="1229" r="37697" b="22072"/>
          <a:stretch/>
        </p:blipFill>
        <p:spPr>
          <a:xfrm>
            <a:off x="7985760" y="2223295"/>
            <a:ext cx="3881120" cy="3283472"/>
          </a:xfrm>
          <a:prstGeom prst="rect">
            <a:avLst/>
          </a:prstGeom>
        </p:spPr>
      </p:pic>
      <p:sp>
        <p:nvSpPr>
          <p:cNvPr id="25" name="文本框 24"/>
          <p:cNvSpPr txBox="1"/>
          <p:nvPr/>
        </p:nvSpPr>
        <p:spPr>
          <a:xfrm>
            <a:off x="8017760" y="6261678"/>
            <a:ext cx="384912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Corpus in English only</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4578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6. Future 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3" name="内容占位符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13997" y="1825625"/>
            <a:ext cx="6964006" cy="4351338"/>
          </a:xfrm>
        </p:spPr>
      </p:pic>
      <p:pic>
        <p:nvPicPr>
          <p:cNvPr id="13" name="内容占位符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4" name="矩形 3"/>
          <p:cNvSpPr/>
          <p:nvPr/>
        </p:nvSpPr>
        <p:spPr>
          <a:xfrm>
            <a:off x="3113933" y="6241535"/>
            <a:ext cx="6348854" cy="369332"/>
          </a:xfrm>
          <a:prstGeom prst="rect">
            <a:avLst/>
          </a:prstGeom>
        </p:spPr>
        <p:txBody>
          <a:bodyPr wrap="none">
            <a:spAutoFit/>
          </a:bodyPr>
          <a:lstStyle/>
          <a:p>
            <a:r>
              <a:rPr lang="en-US" altLang="zh-CN" dirty="0" smtClean="0">
                <a:latin typeface="Arial" panose="020B0604020202020204" pitchFamily="34" charset="0"/>
                <a:cs typeface="Arial" panose="020B0604020202020204" pitchFamily="34" charset="0"/>
              </a:rPr>
              <a:t>Figure. A heating mod with GUI in DST(      </a:t>
            </a:r>
            <a:r>
              <a:rPr lang="zh-CN" altLang="en-US" dirty="0" smtClean="0">
                <a:solidFill>
                  <a:schemeClr val="accent1"/>
                </a:solidFill>
                <a:latin typeface="Arial" panose="020B0604020202020204" pitchFamily="34" charset="0"/>
                <a:cs typeface="Arial" panose="020B0604020202020204" pitchFamily="34" charset="0"/>
              </a:rPr>
              <a:t>BV</a:t>
            </a:r>
            <a:r>
              <a:rPr lang="zh-CN" altLang="en-US" dirty="0">
                <a:solidFill>
                  <a:schemeClr val="accent1"/>
                </a:solidFill>
                <a:latin typeface="Arial" panose="020B0604020202020204" pitchFamily="34" charset="0"/>
                <a:cs typeface="Arial" panose="020B0604020202020204" pitchFamily="34" charset="0"/>
              </a:rPr>
              <a:t>1pN411K7</a:t>
            </a:r>
            <a:r>
              <a:rPr lang="zh-CN" altLang="en-US" dirty="0" smtClean="0">
                <a:solidFill>
                  <a:schemeClr val="accent1"/>
                </a:solidFill>
                <a:latin typeface="Arial" panose="020B0604020202020204" pitchFamily="34" charset="0"/>
                <a:cs typeface="Arial" panose="020B0604020202020204" pitchFamily="34" charset="0"/>
              </a:rPr>
              <a:t>aE</a:t>
            </a:r>
            <a:r>
              <a:rPr lang="en-US" altLang="zh-CN" dirty="0">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2529" y="6263732"/>
            <a:ext cx="338668" cy="338668"/>
          </a:xfrm>
          <a:prstGeom prst="rect">
            <a:avLst/>
          </a:prstGeom>
        </p:spPr>
      </p:pic>
      <p:sp>
        <p:nvSpPr>
          <p:cNvPr id="14" name="矩形 13"/>
          <p:cNvSpPr/>
          <p:nvPr/>
        </p:nvSpPr>
        <p:spPr>
          <a:xfrm>
            <a:off x="1699037" y="967941"/>
            <a:ext cx="8793925" cy="707886"/>
          </a:xfrm>
          <a:prstGeom prst="rect">
            <a:avLst/>
          </a:prstGeom>
        </p:spPr>
        <p:txBody>
          <a:bodyPr wrap="square">
            <a:spAutoFit/>
          </a:bodyPr>
          <a:lstStyle/>
          <a:p>
            <a:r>
              <a:rPr lang="en-US" altLang="zh-CN" sz="2000" dirty="0">
                <a:latin typeface="Arial" panose="020B0604020202020204" pitchFamily="34" charset="0"/>
                <a:cs typeface="Arial" panose="020B0604020202020204" pitchFamily="34" charset="0"/>
              </a:rPr>
              <a:t>In the future, we hope to provide an API for DST-GPT that can be integrated into </a:t>
            </a:r>
            <a:r>
              <a:rPr lang="en-US" altLang="zh-CN" sz="2000" dirty="0" smtClean="0">
                <a:latin typeface="Arial" panose="020B0604020202020204" pitchFamily="34" charset="0"/>
                <a:cs typeface="Arial" panose="020B0604020202020204" pitchFamily="34" charset="0"/>
              </a:rPr>
              <a:t>don’t starve together </a:t>
            </a:r>
            <a:r>
              <a:rPr lang="en-US" altLang="zh-CN" sz="2000" dirty="0">
                <a:latin typeface="Arial" panose="020B0604020202020204" pitchFamily="34" charset="0"/>
                <a:cs typeface="Arial" panose="020B0604020202020204" pitchFamily="34" charset="0"/>
              </a:rPr>
              <a:t>as a </a:t>
            </a:r>
            <a:r>
              <a:rPr lang="en-US" altLang="zh-CN" sz="2000" dirty="0" smtClean="0">
                <a:latin typeface="Arial" panose="020B0604020202020204" pitchFamily="34" charset="0"/>
                <a:cs typeface="Arial" panose="020B0604020202020204" pitchFamily="34" charset="0"/>
              </a:rPr>
              <a:t>workshop mod with </a:t>
            </a:r>
            <a:r>
              <a:rPr lang="en-US" altLang="zh-CN" sz="2000" smtClean="0">
                <a:latin typeface="Arial" panose="020B0604020202020204" pitchFamily="34" charset="0"/>
                <a:cs typeface="Arial" panose="020B0604020202020204" pitchFamily="34" charset="0"/>
              </a:rPr>
              <a:t>easy access.</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34983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6. Future 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2" name="内容占位符 1"/>
          <p:cNvSpPr>
            <a:spLocks noGrp="1"/>
          </p:cNvSpPr>
          <p:nvPr>
            <p:ph idx="1"/>
          </p:nvPr>
        </p:nvSpPr>
        <p:spPr/>
        <p:txBody>
          <a:bodyPr>
            <a:normAutofit/>
          </a:bodyPr>
          <a:lstStyle/>
          <a:p>
            <a:pPr>
              <a:lnSpc>
                <a:spcPct val="150000"/>
              </a:lnSpc>
            </a:pPr>
            <a:r>
              <a:rPr lang="en-US" altLang="zh-CN" sz="2400" dirty="0" smtClean="0">
                <a:latin typeface="Arial" panose="020B0604020202020204" pitchFamily="34" charset="0"/>
                <a:cs typeface="Arial" panose="020B0604020202020204" pitchFamily="34" charset="0"/>
              </a:rPr>
              <a:t>Integrated into </a:t>
            </a:r>
            <a:r>
              <a:rPr lang="en-US" altLang="zh-CN" sz="2400" dirty="0">
                <a:latin typeface="Arial" panose="020B0604020202020204" pitchFamily="34" charset="0"/>
                <a:cs typeface="Arial" panose="020B0604020202020204" pitchFamily="34" charset="0"/>
              </a:rPr>
              <a:t>the DST </a:t>
            </a:r>
            <a:r>
              <a:rPr lang="en-US" altLang="zh-CN" sz="2400" dirty="0" smtClean="0">
                <a:latin typeface="Arial" panose="020B0604020202020204" pitchFamily="34" charset="0"/>
                <a:cs typeface="Arial" panose="020B0604020202020204" pitchFamily="34" charset="0"/>
              </a:rPr>
              <a:t>as a workshop mod</a:t>
            </a:r>
          </a:p>
          <a:p>
            <a:pPr>
              <a:lnSpc>
                <a:spcPct val="150000"/>
              </a:lnSpc>
            </a:pPr>
            <a:r>
              <a:rPr lang="en-US" altLang="zh-CN" sz="2400" dirty="0" smtClean="0">
                <a:latin typeface="Arial" panose="020B0604020202020204" pitchFamily="34" charset="0"/>
                <a:cs typeface="Arial" panose="020B0604020202020204" pitchFamily="34" charset="0"/>
              </a:rPr>
              <a:t>Supported </a:t>
            </a:r>
            <a:r>
              <a:rPr lang="en-US" altLang="zh-CN" sz="2400" dirty="0">
                <a:latin typeface="Arial" panose="020B0604020202020204" pitchFamily="34" charset="0"/>
                <a:cs typeface="Arial" panose="020B0604020202020204" pitchFamily="34" charset="0"/>
              </a:rPr>
              <a:t>multimodal </a:t>
            </a:r>
            <a:r>
              <a:rPr lang="en-US" altLang="zh-CN" sz="2400" dirty="0" smtClean="0">
                <a:latin typeface="Arial" panose="020B0604020202020204" pitchFamily="34" charset="0"/>
                <a:cs typeface="Arial" panose="020B0604020202020204" pitchFamily="34" charset="0"/>
              </a:rPr>
              <a:t>input</a:t>
            </a:r>
            <a:r>
              <a:rPr lang="en-US" altLang="zh-CN" sz="2400" dirty="0">
                <a:latin typeface="Arial" panose="020B0604020202020204" pitchFamily="34" charset="0"/>
                <a:cs typeface="Arial" panose="020B0604020202020204" pitchFamily="34" charset="0"/>
              </a:rPr>
              <a:t> </a:t>
            </a:r>
            <a:r>
              <a:rPr lang="en-US" altLang="zh-CN" sz="2400" dirty="0" smtClean="0">
                <a:latin typeface="Arial" panose="020B0604020202020204" pitchFamily="34" charset="0"/>
                <a:cs typeface="Arial" panose="020B0604020202020204" pitchFamily="34" charset="0"/>
              </a:rPr>
              <a:t>and output </a:t>
            </a:r>
          </a:p>
          <a:p>
            <a:pPr>
              <a:lnSpc>
                <a:spcPct val="150000"/>
              </a:lnSpc>
            </a:pPr>
            <a:r>
              <a:rPr lang="en-US" altLang="zh-CN" sz="2400" dirty="0" err="1" smtClean="0">
                <a:latin typeface="Arial" panose="020B0604020202020204" pitchFamily="34" charset="0"/>
                <a:cs typeface="Arial" panose="020B0604020202020204" pitchFamily="34" charset="0"/>
              </a:rPr>
              <a:t>Assesssed</a:t>
            </a:r>
            <a:r>
              <a:rPr lang="en-US" altLang="zh-CN" sz="2400" dirty="0" smtClean="0">
                <a:latin typeface="Arial" panose="020B0604020202020204" pitchFamily="34" charset="0"/>
                <a:cs typeface="Arial" panose="020B0604020202020204" pitchFamily="34" charset="0"/>
              </a:rPr>
              <a:t> on validate label data for </a:t>
            </a:r>
            <a:r>
              <a:rPr lang="en-US" altLang="zh-CN" sz="2400" dirty="0">
                <a:latin typeface="Arial" panose="020B0604020202020204" pitchFamily="34" charset="0"/>
                <a:cs typeface="Arial" panose="020B0604020202020204" pitchFamily="34" charset="0"/>
              </a:rPr>
              <a:t>model performance evaluation</a:t>
            </a:r>
            <a:r>
              <a:rPr lang="en-US" altLang="zh-CN" sz="2400" dirty="0" smtClean="0">
                <a:latin typeface="Arial" panose="020B0604020202020204" pitchFamily="34" charset="0"/>
                <a:cs typeface="Arial" panose="020B0604020202020204" pitchFamily="34" charset="0"/>
              </a:rPr>
              <a:t>.</a:t>
            </a:r>
          </a:p>
          <a:p>
            <a:pPr>
              <a:lnSpc>
                <a:spcPct val="150000"/>
              </a:lnSpc>
            </a:pPr>
            <a:r>
              <a:rPr lang="en-US" altLang="zh-CN" sz="2400" dirty="0">
                <a:latin typeface="Arial" panose="020B0604020202020204" pitchFamily="34" charset="0"/>
                <a:cs typeface="Arial" panose="020B0604020202020204" pitchFamily="34" charset="0"/>
              </a:rPr>
              <a:t>P</a:t>
            </a:r>
            <a:r>
              <a:rPr lang="en-US" altLang="zh-CN" sz="2400" dirty="0" smtClean="0">
                <a:latin typeface="Arial" panose="020B0604020202020204" pitchFamily="34" charset="0"/>
                <a:cs typeface="Arial" panose="020B0604020202020204" pitchFamily="34" charset="0"/>
              </a:rPr>
              <a:t>re-trained with </a:t>
            </a:r>
            <a:r>
              <a:rPr lang="en-US" altLang="zh-CN" sz="2400" dirty="0" err="1" smtClean="0">
                <a:latin typeface="Arial" panose="020B0604020202020204" pitchFamily="34" charset="0"/>
                <a:cs typeface="Arial" panose="020B0604020202020204" pitchFamily="34" charset="0"/>
              </a:rPr>
              <a:t>collectted</a:t>
            </a:r>
            <a:r>
              <a:rPr lang="en-US" altLang="zh-CN" sz="2400" dirty="0" smtClean="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data</a:t>
            </a:r>
            <a:r>
              <a:rPr lang="en-US" altLang="zh-CN" sz="2400" dirty="0" smtClean="0">
                <a:latin typeface="Arial" panose="020B0604020202020204" pitchFamily="34" charset="0"/>
                <a:cs typeface="Arial" panose="020B0604020202020204" pitchFamily="34" charset="0"/>
              </a:rPr>
              <a:t> (SFT)</a:t>
            </a:r>
          </a:p>
          <a:p>
            <a:pPr>
              <a:lnSpc>
                <a:spcPct val="150000"/>
              </a:lnSpc>
            </a:pPr>
            <a:r>
              <a:rPr lang="en-US" altLang="zh-CN" sz="2400" dirty="0" smtClean="0">
                <a:latin typeface="Arial" panose="020B0604020202020204" pitchFamily="34" charset="0"/>
                <a:cs typeface="Arial" panose="020B0604020202020204" pitchFamily="34" charset="0"/>
              </a:rPr>
              <a:t>Given a benchmark on video game QA</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64940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smtClean="0">
                <a:latin typeface="Arial" panose="020B0604020202020204" pitchFamily="34" charset="0"/>
                <a:cs typeface="Arial" panose="020B0604020202020204" pitchFamily="34" charset="0"/>
              </a:rPr>
              <a:t>References</a:t>
            </a:r>
            <a:endParaRPr lang="zh-CN" altLang="en-US" sz="4000"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p:txBody>
          <a:bodyPr/>
          <a:lstStyle/>
          <a:p>
            <a:r>
              <a:rPr lang="en-US" altLang="zh-CN" dirty="0" smtClean="0"/>
              <a:t>Gao</a:t>
            </a:r>
            <a:r>
              <a:rPr lang="en-US" altLang="zh-CN" dirty="0"/>
              <a:t>, </a:t>
            </a:r>
            <a:r>
              <a:rPr lang="en-US" altLang="zh-CN" dirty="0" err="1"/>
              <a:t>Yunfan</a:t>
            </a:r>
            <a:r>
              <a:rPr lang="en-US" altLang="zh-CN" dirty="0"/>
              <a:t>, et al. "Retrieval-augmented generation for large language models: A survey." </a:t>
            </a:r>
            <a:r>
              <a:rPr lang="en-US" altLang="zh-CN" i="1" dirty="0" err="1"/>
              <a:t>arXiv</a:t>
            </a:r>
            <a:r>
              <a:rPr lang="en-US" altLang="zh-CN" i="1" dirty="0"/>
              <a:t> preprint arXiv:2312.10997</a:t>
            </a:r>
            <a:r>
              <a:rPr lang="en-US" altLang="zh-CN" dirty="0"/>
              <a:t> (2023</a:t>
            </a:r>
            <a:r>
              <a:rPr lang="en-US" altLang="zh-CN" dirty="0" smtClean="0"/>
              <a:t>).</a:t>
            </a:r>
          </a:p>
          <a:p>
            <a:r>
              <a:rPr lang="en-US" altLang="zh-CN" dirty="0" err="1"/>
              <a:t>Ovadia</a:t>
            </a:r>
            <a:r>
              <a:rPr lang="en-US" altLang="zh-CN" dirty="0"/>
              <a:t>, </a:t>
            </a:r>
            <a:r>
              <a:rPr lang="en-US" altLang="zh-CN" dirty="0" err="1"/>
              <a:t>Oded</a:t>
            </a:r>
            <a:r>
              <a:rPr lang="en-US" altLang="zh-CN" dirty="0"/>
              <a:t>, et al. "Fine-tuning or retrieval? comparing knowledge injection in </a:t>
            </a:r>
            <a:r>
              <a:rPr lang="en-US" altLang="zh-CN" dirty="0" err="1"/>
              <a:t>llms</a:t>
            </a:r>
            <a:r>
              <a:rPr lang="en-US" altLang="zh-CN" dirty="0"/>
              <a:t>." </a:t>
            </a:r>
            <a:r>
              <a:rPr lang="en-US" altLang="zh-CN" i="1" dirty="0" err="1"/>
              <a:t>arXiv</a:t>
            </a:r>
            <a:r>
              <a:rPr lang="en-US" altLang="zh-CN" i="1" dirty="0"/>
              <a:t> preprint arXiv:2312.05934</a:t>
            </a:r>
            <a:r>
              <a:rPr lang="en-US" altLang="zh-CN" dirty="0"/>
              <a:t> (2023</a:t>
            </a:r>
            <a:r>
              <a:rPr lang="en-US" altLang="zh-CN" dirty="0" smtClean="0"/>
              <a:t>).</a:t>
            </a:r>
          </a:p>
          <a:p>
            <a:r>
              <a:rPr lang="en-US" altLang="zh-CN" dirty="0"/>
              <a:t>Zhao, Wayne Xin, et al. "A survey of large language models." </a:t>
            </a:r>
            <a:r>
              <a:rPr lang="en-US" altLang="zh-CN" i="1" dirty="0" err="1"/>
              <a:t>arXiv</a:t>
            </a:r>
            <a:r>
              <a:rPr lang="en-US" altLang="zh-CN" i="1" dirty="0"/>
              <a:t> preprint arXiv:2303.18223</a:t>
            </a:r>
            <a:r>
              <a:rPr lang="en-US" altLang="zh-CN" dirty="0"/>
              <a:t> (2023).</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455714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grpSp>
        <p:nvGrpSpPr>
          <p:cNvPr id="11" name="组合 10"/>
          <p:cNvGrpSpPr/>
          <p:nvPr/>
        </p:nvGrpSpPr>
        <p:grpSpPr>
          <a:xfrm>
            <a:off x="-4550589" y="-152400"/>
            <a:ext cx="12270050" cy="7800624"/>
            <a:chOff x="-4415122" y="59688"/>
            <a:chExt cx="12270050" cy="7800624"/>
          </a:xfrm>
        </p:grpSpPr>
        <p:sp>
          <p:nvSpPr>
            <p:cNvPr id="12" name="空心弧 11"/>
            <p:cNvSpPr/>
            <p:nvPr/>
          </p:nvSpPr>
          <p:spPr>
            <a:xfrm>
              <a:off x="-4415122" y="59688"/>
              <a:ext cx="7800624" cy="7800624"/>
            </a:xfrm>
            <a:prstGeom prst="blockArc">
              <a:avLst>
                <a:gd name="adj1" fmla="val 18900000"/>
                <a:gd name="adj2" fmla="val 2700000"/>
                <a:gd name="adj3" fmla="val 277"/>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3" name="任意多边形 12"/>
            <p:cNvSpPr/>
            <p:nvPr/>
          </p:nvSpPr>
          <p:spPr>
            <a:xfrm>
              <a:off x="2540191" y="1325486"/>
              <a:ext cx="3792876" cy="526740"/>
            </a:xfrm>
            <a:custGeom>
              <a:avLst/>
              <a:gdLst>
                <a:gd name="connsiteX0" fmla="*/ 0 w 8770101"/>
                <a:gd name="connsiteY0" fmla="*/ 0 h 526740"/>
                <a:gd name="connsiteX1" fmla="*/ 8770101 w 8770101"/>
                <a:gd name="connsiteY1" fmla="*/ 0 h 526740"/>
                <a:gd name="connsiteX2" fmla="*/ 8770101 w 8770101"/>
                <a:gd name="connsiteY2" fmla="*/ 526740 h 526740"/>
                <a:gd name="connsiteX3" fmla="*/ 0 w 8770101"/>
                <a:gd name="connsiteY3" fmla="*/ 526740 h 526740"/>
                <a:gd name="connsiteX4" fmla="*/ 0 w 8770101"/>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0101" h="526740">
                  <a:moveTo>
                    <a:pt x="0" y="0"/>
                  </a:moveTo>
                  <a:lnTo>
                    <a:pt x="8770101" y="0"/>
                  </a:lnTo>
                  <a:lnTo>
                    <a:pt x="8770101"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t"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1. Introduction</a:t>
              </a:r>
              <a:endParaRPr lang="zh-CN" altLang="en-US" sz="3200" kern="1200" dirty="0">
                <a:latin typeface="Arial" panose="020B0604020202020204" pitchFamily="34" charset="0"/>
                <a:cs typeface="Arial" panose="020B0604020202020204" pitchFamily="34" charset="0"/>
              </a:endParaRPr>
            </a:p>
            <a:p>
              <a:pPr marL="285750" lvl="1" indent="-285750" algn="l" defTabSz="1422400">
                <a:lnSpc>
                  <a:spcPct val="90000"/>
                </a:lnSpc>
                <a:spcBef>
                  <a:spcPct val="0"/>
                </a:spcBef>
                <a:spcAft>
                  <a:spcPct val="15000"/>
                </a:spcAft>
                <a:buChar char="••"/>
              </a:pPr>
              <a:endParaRPr lang="zh-CN" altLang="en-US" sz="3200" kern="1200" dirty="0"/>
            </a:p>
          </p:txBody>
        </p:sp>
        <p:sp>
          <p:nvSpPr>
            <p:cNvPr id="14" name="椭圆 13"/>
            <p:cNvSpPr/>
            <p:nvPr/>
          </p:nvSpPr>
          <p:spPr>
            <a:xfrm>
              <a:off x="2210977" y="1259643"/>
              <a:ext cx="658425" cy="658425"/>
            </a:xfrm>
            <a:prstGeom prst="ellipse">
              <a:avLst/>
            </a:prstGeom>
            <a:solidFill>
              <a:schemeClr val="accent4">
                <a:lumMod val="40000"/>
                <a:lumOff val="60000"/>
              </a:schemeClr>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5" name="任意多边形 14"/>
            <p:cNvSpPr/>
            <p:nvPr/>
          </p:nvSpPr>
          <p:spPr>
            <a:xfrm>
              <a:off x="3017199" y="2116060"/>
              <a:ext cx="4837729" cy="526740"/>
            </a:xfrm>
            <a:custGeom>
              <a:avLst/>
              <a:gdLst>
                <a:gd name="connsiteX0" fmla="*/ 0 w 8293090"/>
                <a:gd name="connsiteY0" fmla="*/ 0 h 526740"/>
                <a:gd name="connsiteX1" fmla="*/ 8293090 w 8293090"/>
                <a:gd name="connsiteY1" fmla="*/ 0 h 526740"/>
                <a:gd name="connsiteX2" fmla="*/ 8293090 w 8293090"/>
                <a:gd name="connsiteY2" fmla="*/ 526740 h 526740"/>
                <a:gd name="connsiteX3" fmla="*/ 0 w 8293090"/>
                <a:gd name="connsiteY3" fmla="*/ 526740 h 526740"/>
                <a:gd name="connsiteX4" fmla="*/ 0 w 82930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3090" h="526740">
                  <a:moveTo>
                    <a:pt x="0" y="0"/>
                  </a:moveTo>
                  <a:lnTo>
                    <a:pt x="8293090" y="0"/>
                  </a:lnTo>
                  <a:lnTo>
                    <a:pt x="82930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2. </a:t>
              </a:r>
              <a:r>
                <a:rPr lang="en-US" altLang="zh-CN" sz="3200" kern="1200" dirty="0" err="1" smtClean="0">
                  <a:latin typeface="Arial" panose="020B0604020202020204" pitchFamily="34" charset="0"/>
                  <a:cs typeface="Arial" panose="020B0604020202020204" pitchFamily="34" charset="0"/>
                </a:rPr>
                <a:t>Overiew</a:t>
              </a:r>
              <a:r>
                <a:rPr lang="en-US" altLang="zh-CN" sz="3200" kern="1200" dirty="0" smtClean="0">
                  <a:latin typeface="Arial" panose="020B0604020202020204" pitchFamily="34" charset="0"/>
                  <a:cs typeface="Arial" panose="020B0604020202020204" pitchFamily="34" charset="0"/>
                </a:rPr>
                <a:t> of DST-GPT</a:t>
              </a:r>
              <a:endParaRPr lang="zh-CN" altLang="en-US" sz="3200" kern="1200" dirty="0">
                <a:latin typeface="Arial" panose="020B0604020202020204" pitchFamily="34" charset="0"/>
                <a:cs typeface="Arial" panose="020B0604020202020204" pitchFamily="34" charset="0"/>
              </a:endParaRPr>
            </a:p>
          </p:txBody>
        </p:sp>
        <p:sp>
          <p:nvSpPr>
            <p:cNvPr id="16" name="椭圆 15"/>
            <p:cNvSpPr/>
            <p:nvPr/>
          </p:nvSpPr>
          <p:spPr>
            <a:xfrm>
              <a:off x="2687988" y="2050218"/>
              <a:ext cx="658425" cy="658425"/>
            </a:xfrm>
            <a:prstGeom prst="ellipse">
              <a:avLst/>
            </a:prstGeom>
            <a:solidFill>
              <a:srgbClr val="FDC63C"/>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7" name="任意多边形 16"/>
            <p:cNvSpPr/>
            <p:nvPr/>
          </p:nvSpPr>
          <p:spPr>
            <a:xfrm>
              <a:off x="3278599" y="2906055"/>
              <a:ext cx="4576329" cy="526740"/>
            </a:xfrm>
            <a:custGeom>
              <a:avLst/>
              <a:gdLst>
                <a:gd name="connsiteX0" fmla="*/ 0 w 8031690"/>
                <a:gd name="connsiteY0" fmla="*/ 0 h 526740"/>
                <a:gd name="connsiteX1" fmla="*/ 8031690 w 8031690"/>
                <a:gd name="connsiteY1" fmla="*/ 0 h 526740"/>
                <a:gd name="connsiteX2" fmla="*/ 8031690 w 8031690"/>
                <a:gd name="connsiteY2" fmla="*/ 526740 h 526740"/>
                <a:gd name="connsiteX3" fmla="*/ 0 w 8031690"/>
                <a:gd name="connsiteY3" fmla="*/ 526740 h 526740"/>
                <a:gd name="connsiteX4" fmla="*/ 0 w 80316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690" h="526740">
                  <a:moveTo>
                    <a:pt x="0" y="0"/>
                  </a:moveTo>
                  <a:lnTo>
                    <a:pt x="8031690" y="0"/>
                  </a:lnTo>
                  <a:lnTo>
                    <a:pt x="80316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3. Data Preparation</a:t>
              </a:r>
              <a:endParaRPr lang="zh-CN" altLang="en-US" sz="3200" kern="1200" dirty="0">
                <a:latin typeface="Arial" panose="020B0604020202020204" pitchFamily="34" charset="0"/>
                <a:cs typeface="Arial" panose="020B0604020202020204" pitchFamily="34" charset="0"/>
              </a:endParaRPr>
            </a:p>
          </p:txBody>
        </p:sp>
        <p:sp>
          <p:nvSpPr>
            <p:cNvPr id="18" name="椭圆 17"/>
            <p:cNvSpPr/>
            <p:nvPr/>
          </p:nvSpPr>
          <p:spPr>
            <a:xfrm>
              <a:off x="2949387" y="2840212"/>
              <a:ext cx="658425" cy="658425"/>
            </a:xfrm>
            <a:prstGeom prst="ellipse">
              <a:avLst/>
            </a:prstGeom>
            <a:solidFill>
              <a:srgbClr val="F6B54C"/>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9" name="任意多边形 18"/>
            <p:cNvSpPr/>
            <p:nvPr/>
          </p:nvSpPr>
          <p:spPr>
            <a:xfrm>
              <a:off x="3362062" y="3696629"/>
              <a:ext cx="3834605" cy="526740"/>
            </a:xfrm>
            <a:custGeom>
              <a:avLst/>
              <a:gdLst>
                <a:gd name="connsiteX0" fmla="*/ 0 w 7948228"/>
                <a:gd name="connsiteY0" fmla="*/ 0 h 526740"/>
                <a:gd name="connsiteX1" fmla="*/ 7948228 w 7948228"/>
                <a:gd name="connsiteY1" fmla="*/ 0 h 526740"/>
                <a:gd name="connsiteX2" fmla="*/ 7948228 w 7948228"/>
                <a:gd name="connsiteY2" fmla="*/ 526740 h 526740"/>
                <a:gd name="connsiteX3" fmla="*/ 0 w 7948228"/>
                <a:gd name="connsiteY3" fmla="*/ 526740 h 526740"/>
                <a:gd name="connsiteX4" fmla="*/ 0 w 7948228"/>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8228" h="526740">
                  <a:moveTo>
                    <a:pt x="0" y="0"/>
                  </a:moveTo>
                  <a:lnTo>
                    <a:pt x="7948228" y="0"/>
                  </a:lnTo>
                  <a:lnTo>
                    <a:pt x="7948228"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4. Framework</a:t>
              </a:r>
              <a:endParaRPr lang="zh-CN" altLang="en-US" sz="3200" kern="1200" dirty="0">
                <a:latin typeface="Arial" panose="020B0604020202020204" pitchFamily="34" charset="0"/>
                <a:cs typeface="Arial" panose="020B0604020202020204" pitchFamily="34" charset="0"/>
              </a:endParaRPr>
            </a:p>
          </p:txBody>
        </p:sp>
        <p:sp>
          <p:nvSpPr>
            <p:cNvPr id="20" name="椭圆 19"/>
            <p:cNvSpPr/>
            <p:nvPr/>
          </p:nvSpPr>
          <p:spPr>
            <a:xfrm>
              <a:off x="3032850" y="3630787"/>
              <a:ext cx="658425" cy="658425"/>
            </a:xfrm>
            <a:prstGeom prst="ellipse">
              <a:avLst/>
            </a:prstGeom>
            <a:solidFill>
              <a:srgbClr val="F18E50"/>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1" name="任意多边形 20"/>
            <p:cNvSpPr/>
            <p:nvPr/>
          </p:nvSpPr>
          <p:spPr>
            <a:xfrm>
              <a:off x="3278600" y="4487204"/>
              <a:ext cx="3054467" cy="526740"/>
            </a:xfrm>
            <a:custGeom>
              <a:avLst/>
              <a:gdLst>
                <a:gd name="connsiteX0" fmla="*/ 0 w 8031690"/>
                <a:gd name="connsiteY0" fmla="*/ 0 h 526740"/>
                <a:gd name="connsiteX1" fmla="*/ 8031690 w 8031690"/>
                <a:gd name="connsiteY1" fmla="*/ 0 h 526740"/>
                <a:gd name="connsiteX2" fmla="*/ 8031690 w 8031690"/>
                <a:gd name="connsiteY2" fmla="*/ 526740 h 526740"/>
                <a:gd name="connsiteX3" fmla="*/ 0 w 8031690"/>
                <a:gd name="connsiteY3" fmla="*/ 526740 h 526740"/>
                <a:gd name="connsiteX4" fmla="*/ 0 w 80316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690" h="526740">
                  <a:moveTo>
                    <a:pt x="0" y="0"/>
                  </a:moveTo>
                  <a:lnTo>
                    <a:pt x="8031690" y="0"/>
                  </a:lnTo>
                  <a:lnTo>
                    <a:pt x="80316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5. Cases</a:t>
              </a:r>
              <a:endParaRPr lang="zh-CN" altLang="en-US" sz="3200" kern="1200" dirty="0">
                <a:latin typeface="Arial" panose="020B0604020202020204" pitchFamily="34" charset="0"/>
                <a:cs typeface="Arial" panose="020B0604020202020204" pitchFamily="34" charset="0"/>
              </a:endParaRPr>
            </a:p>
          </p:txBody>
        </p:sp>
        <p:sp>
          <p:nvSpPr>
            <p:cNvPr id="22" name="椭圆 21"/>
            <p:cNvSpPr/>
            <p:nvPr/>
          </p:nvSpPr>
          <p:spPr>
            <a:xfrm>
              <a:off x="2949387" y="4421361"/>
              <a:ext cx="658425" cy="658425"/>
            </a:xfrm>
            <a:prstGeom prst="ellipse">
              <a:avLst/>
            </a:prstGeom>
            <a:solidFill>
              <a:srgbClr val="EF655D"/>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3" name="任意多边形 22"/>
            <p:cNvSpPr/>
            <p:nvPr/>
          </p:nvSpPr>
          <p:spPr>
            <a:xfrm>
              <a:off x="3017200" y="5277198"/>
              <a:ext cx="3315867" cy="526740"/>
            </a:xfrm>
            <a:custGeom>
              <a:avLst/>
              <a:gdLst>
                <a:gd name="connsiteX0" fmla="*/ 0 w 8293090"/>
                <a:gd name="connsiteY0" fmla="*/ 0 h 526740"/>
                <a:gd name="connsiteX1" fmla="*/ 8293090 w 8293090"/>
                <a:gd name="connsiteY1" fmla="*/ 0 h 526740"/>
                <a:gd name="connsiteX2" fmla="*/ 8293090 w 8293090"/>
                <a:gd name="connsiteY2" fmla="*/ 526740 h 526740"/>
                <a:gd name="connsiteX3" fmla="*/ 0 w 8293090"/>
                <a:gd name="connsiteY3" fmla="*/ 526740 h 526740"/>
                <a:gd name="connsiteX4" fmla="*/ 0 w 82930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3090" h="526740">
                  <a:moveTo>
                    <a:pt x="0" y="0"/>
                  </a:moveTo>
                  <a:lnTo>
                    <a:pt x="8293090" y="0"/>
                  </a:lnTo>
                  <a:lnTo>
                    <a:pt x="82930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6. Future Work</a:t>
              </a:r>
              <a:endParaRPr lang="zh-CN" altLang="en-US" sz="3200" kern="1200" dirty="0">
                <a:latin typeface="Arial" panose="020B0604020202020204" pitchFamily="34" charset="0"/>
                <a:cs typeface="Arial" panose="020B0604020202020204" pitchFamily="34" charset="0"/>
              </a:endParaRPr>
            </a:p>
          </p:txBody>
        </p:sp>
        <p:sp>
          <p:nvSpPr>
            <p:cNvPr id="24" name="椭圆 23"/>
            <p:cNvSpPr/>
            <p:nvPr/>
          </p:nvSpPr>
          <p:spPr>
            <a:xfrm>
              <a:off x="2687988" y="5211356"/>
              <a:ext cx="658425" cy="658425"/>
            </a:xfrm>
            <a:prstGeom prst="ellipse">
              <a:avLst/>
            </a:prstGeom>
            <a:solidFill>
              <a:srgbClr val="EC4A42"/>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5" name="任意多边形 24"/>
            <p:cNvSpPr/>
            <p:nvPr/>
          </p:nvSpPr>
          <p:spPr>
            <a:xfrm>
              <a:off x="2540191" y="6067773"/>
              <a:ext cx="3053464" cy="526740"/>
            </a:xfrm>
            <a:custGeom>
              <a:avLst/>
              <a:gdLst>
                <a:gd name="connsiteX0" fmla="*/ 0 w 8770101"/>
                <a:gd name="connsiteY0" fmla="*/ 0 h 526740"/>
                <a:gd name="connsiteX1" fmla="*/ 8770101 w 8770101"/>
                <a:gd name="connsiteY1" fmla="*/ 0 h 526740"/>
                <a:gd name="connsiteX2" fmla="*/ 8770101 w 8770101"/>
                <a:gd name="connsiteY2" fmla="*/ 526740 h 526740"/>
                <a:gd name="connsiteX3" fmla="*/ 0 w 8770101"/>
                <a:gd name="connsiteY3" fmla="*/ 526740 h 526740"/>
                <a:gd name="connsiteX4" fmla="*/ 0 w 8770101"/>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0101" h="526740">
                  <a:moveTo>
                    <a:pt x="0" y="0"/>
                  </a:moveTo>
                  <a:lnTo>
                    <a:pt x="8770101" y="0"/>
                  </a:lnTo>
                  <a:lnTo>
                    <a:pt x="8770101"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References</a:t>
              </a:r>
              <a:endParaRPr lang="zh-CN" altLang="en-US" sz="3200" kern="1200" dirty="0">
                <a:latin typeface="Arial" panose="020B0604020202020204" pitchFamily="34" charset="0"/>
                <a:cs typeface="Arial" panose="020B0604020202020204" pitchFamily="34" charset="0"/>
              </a:endParaRPr>
            </a:p>
          </p:txBody>
        </p:sp>
        <p:sp>
          <p:nvSpPr>
            <p:cNvPr id="26" name="椭圆 25"/>
            <p:cNvSpPr/>
            <p:nvPr/>
          </p:nvSpPr>
          <p:spPr>
            <a:xfrm>
              <a:off x="2210977" y="6001930"/>
              <a:ext cx="658425" cy="658425"/>
            </a:xfrm>
            <a:prstGeom prst="ellipse">
              <a:avLst/>
            </a:prstGeom>
            <a:solidFill>
              <a:schemeClr val="bg1"/>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8"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Arial" panose="020B0604020202020204" pitchFamily="34" charset="0"/>
                <a:cs typeface="Arial" panose="020B0604020202020204" pitchFamily="34" charset="0"/>
              </a:rPr>
              <a:t>Outline</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67763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24" name="矩形 23"/>
          <p:cNvSpPr/>
          <p:nvPr/>
        </p:nvSpPr>
        <p:spPr>
          <a:xfrm>
            <a:off x="985363" y="1223709"/>
            <a:ext cx="10656303" cy="1323439"/>
          </a:xfrm>
          <a:prstGeom prst="rect">
            <a:avLst/>
          </a:prstGeom>
          <a:ln w="28575">
            <a:noFill/>
            <a:prstDash val="dash"/>
          </a:ln>
        </p:spPr>
        <p:txBody>
          <a:bodyPr wrap="square">
            <a:spAutoFit/>
          </a:bodyPr>
          <a:lstStyle/>
          <a:p>
            <a:r>
              <a:rPr lang="en-US" altLang="zh-CN" sz="2000" b="1" dirty="0" smtClean="0">
                <a:latin typeface="Arial" charset="0"/>
                <a:cs typeface="Arial" charset="0"/>
              </a:rPr>
              <a:t>Tools</a:t>
            </a:r>
            <a:r>
              <a:rPr lang="en-US" altLang="zh-CN" sz="2000" dirty="0" smtClean="0">
                <a:latin typeface="Arial" charset="0"/>
                <a:cs typeface="Arial" charset="0"/>
              </a:rPr>
              <a:t> </a:t>
            </a:r>
            <a:r>
              <a:rPr lang="en-US" altLang="zh-CN" sz="2000" dirty="0">
                <a:latin typeface="Arial" charset="0"/>
                <a:cs typeface="Arial" charset="0"/>
              </a:rPr>
              <a:t>are extensions of human capabilities, aimed at enhancing productivity, efficiency, and problem-solving abilities. </a:t>
            </a:r>
            <a:r>
              <a:rPr lang="en-US" altLang="zh-CN" sz="2000" dirty="0" smtClean="0">
                <a:latin typeface="Arial" charset="0"/>
                <a:cs typeface="Arial" charset="0"/>
              </a:rPr>
              <a:t>The </a:t>
            </a:r>
            <a:r>
              <a:rPr lang="en-US" altLang="zh-CN" sz="2000" dirty="0">
                <a:latin typeface="Arial" charset="0"/>
                <a:cs typeface="Arial" charset="0"/>
              </a:rPr>
              <a:t>fundamental hallmark of humanity's eventual </a:t>
            </a:r>
            <a:r>
              <a:rPr lang="en-US" altLang="zh-CN" sz="2000" b="1" dirty="0">
                <a:latin typeface="Arial" charset="0"/>
                <a:cs typeface="Arial" charset="0"/>
              </a:rPr>
              <a:t>divergence</a:t>
            </a:r>
            <a:r>
              <a:rPr lang="en-US" altLang="zh-CN" sz="2000" dirty="0">
                <a:latin typeface="Arial" charset="0"/>
                <a:cs typeface="Arial" charset="0"/>
              </a:rPr>
              <a:t> from the animal kingdom is the creation and use of tools</a:t>
            </a:r>
            <a:r>
              <a:rPr lang="en-US" altLang="zh-CN" sz="2000" dirty="0" smtClean="0">
                <a:latin typeface="Arial" charset="0"/>
                <a:cs typeface="Arial" charset="0"/>
              </a:rPr>
              <a:t>.</a:t>
            </a:r>
          </a:p>
          <a:p>
            <a:pPr algn="r"/>
            <a:r>
              <a:rPr lang="en-US" altLang="zh-CN" sz="2000" dirty="0" smtClean="0">
                <a:latin typeface="Arial" charset="0"/>
                <a:cs typeface="Arial" charset="0"/>
              </a:rPr>
              <a:t>	——</a:t>
            </a:r>
            <a:r>
              <a:rPr lang="en-US" altLang="zh-CN" sz="2000" dirty="0">
                <a:latin typeface="Arial" charset="0"/>
                <a:cs typeface="Arial" charset="0"/>
              </a:rPr>
              <a:t>Karl Heinrich Marx</a:t>
            </a:r>
            <a:endParaRPr lang="en-US" altLang="zh-CN" sz="2000" dirty="0" smtClean="0">
              <a:latin typeface="Arial" charset="0"/>
              <a:cs typeface="Arial" charset="0"/>
            </a:endParaRPr>
          </a:p>
        </p:txBody>
      </p:sp>
      <p:pic>
        <p:nvPicPr>
          <p:cNvPr id="2" name="图片 1"/>
          <p:cNvPicPr>
            <a:picLocks noChangeAspect="1"/>
          </p:cNvPicPr>
          <p:nvPr/>
        </p:nvPicPr>
        <p:blipFill>
          <a:blip r:embed="rId3"/>
          <a:stretch>
            <a:fillRect/>
          </a:stretch>
        </p:blipFill>
        <p:spPr>
          <a:xfrm>
            <a:off x="343955" y="2688037"/>
            <a:ext cx="11184672" cy="2966996"/>
          </a:xfrm>
          <a:prstGeom prst="rect">
            <a:avLst/>
          </a:prstGeom>
        </p:spPr>
      </p:pic>
      <p:sp>
        <p:nvSpPr>
          <p:cNvPr id="3" name="矩形 2"/>
          <p:cNvSpPr/>
          <p:nvPr/>
        </p:nvSpPr>
        <p:spPr>
          <a:xfrm>
            <a:off x="1388636" y="5538864"/>
            <a:ext cx="9440333" cy="1015663"/>
          </a:xfrm>
          <a:prstGeom prst="rect">
            <a:avLst/>
          </a:prstGeom>
        </p:spPr>
        <p:txBody>
          <a:bodyPr wrap="square">
            <a:spAutoFit/>
          </a:bodyPr>
          <a:lstStyle/>
          <a:p>
            <a:pPr>
              <a:lnSpc>
                <a:spcPct val="150000"/>
              </a:lnSpc>
            </a:pPr>
            <a:r>
              <a:rPr lang="en-US" altLang="zh-CN" sz="2000" dirty="0" smtClean="0">
                <a:latin typeface="Arial" panose="020B0604020202020204" pitchFamily="34" charset="0"/>
                <a:cs typeface="Arial" panose="020B0604020202020204" pitchFamily="34" charset="0"/>
              </a:rPr>
              <a:t>Humans </a:t>
            </a:r>
            <a:r>
              <a:rPr lang="zh-CN" altLang="en-US" sz="2000" dirty="0" smtClean="0">
                <a:latin typeface="Arial" panose="020B0604020202020204" pitchFamily="34" charset="0"/>
                <a:cs typeface="Arial" panose="020B0604020202020204" pitchFamily="34" charset="0"/>
              </a:rPr>
              <a:t>have </a:t>
            </a:r>
            <a:r>
              <a:rPr lang="zh-CN" altLang="en-US" sz="2000" dirty="0">
                <a:latin typeface="Arial" panose="020B0604020202020204" pitchFamily="34" charset="0"/>
                <a:cs typeface="Arial" panose="020B0604020202020204" pitchFamily="34" charset="0"/>
              </a:rPr>
              <a:t>always been the primary </a:t>
            </a:r>
            <a:r>
              <a:rPr lang="zh-CN" altLang="en-US" sz="2000" b="1" dirty="0">
                <a:latin typeface="Arial" panose="020B0604020202020204" pitchFamily="34" charset="0"/>
                <a:cs typeface="Arial" panose="020B0604020202020204" pitchFamily="34" charset="0"/>
              </a:rPr>
              <a:t>inventors</a:t>
            </a:r>
            <a:r>
              <a:rPr lang="zh-CN" altLang="en-US" sz="2000" dirty="0">
                <a:latin typeface="Arial" panose="020B0604020202020204" pitchFamily="34" charset="0"/>
                <a:cs typeface="Arial" panose="020B0604020202020204" pitchFamily="34" charset="0"/>
              </a:rPr>
              <a:t> and </a:t>
            </a:r>
            <a:r>
              <a:rPr lang="zh-CN" altLang="en-US" sz="2000" b="1" dirty="0">
                <a:latin typeface="Arial" panose="020B0604020202020204" pitchFamily="34" charset="0"/>
                <a:cs typeface="Arial" panose="020B0604020202020204" pitchFamily="34" charset="0"/>
              </a:rPr>
              <a:t>users</a:t>
            </a:r>
            <a:r>
              <a:rPr lang="zh-CN" altLang="en-US" sz="2000" dirty="0">
                <a:latin typeface="Arial" panose="020B0604020202020204" pitchFamily="34" charset="0"/>
                <a:cs typeface="Arial" panose="020B0604020202020204" pitchFamily="34" charset="0"/>
              </a:rPr>
              <a:t> of tools. </a:t>
            </a:r>
            <a:endParaRPr lang="en-US" altLang="zh-CN" sz="2000" dirty="0" smtClean="0">
              <a:latin typeface="Arial" panose="020B0604020202020204" pitchFamily="34" charset="0"/>
              <a:cs typeface="Arial" panose="020B0604020202020204" pitchFamily="34" charset="0"/>
            </a:endParaRPr>
          </a:p>
          <a:p>
            <a:pPr>
              <a:lnSpc>
                <a:spcPct val="150000"/>
              </a:lnSpc>
            </a:pPr>
            <a:r>
              <a:rPr lang="zh-CN" altLang="en-US" sz="2000" dirty="0" smtClean="0">
                <a:latin typeface="Arial" panose="020B0604020202020204" pitchFamily="34" charset="0"/>
                <a:cs typeface="Arial" panose="020B0604020202020204" pitchFamily="34" charset="0"/>
              </a:rPr>
              <a:t>Can </a:t>
            </a:r>
            <a:r>
              <a:rPr lang="en-US" altLang="zh-CN" sz="2000" b="1" dirty="0" smtClean="0">
                <a:latin typeface="Arial" panose="020B0604020202020204" pitchFamily="34" charset="0"/>
                <a:cs typeface="Arial" panose="020B0604020202020204" pitchFamily="34" charset="0"/>
              </a:rPr>
              <a:t>AI</a:t>
            </a:r>
            <a:r>
              <a:rPr lang="en-US" altLang="zh-CN" sz="2000" dirty="0" smtClean="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A</a:t>
            </a:r>
            <a:r>
              <a:rPr lang="zh-CN" altLang="en-US" sz="2000" dirty="0" smtClean="0">
                <a:latin typeface="Arial" panose="020B0604020202020204" pitchFamily="34" charset="0"/>
                <a:cs typeface="Arial" panose="020B0604020202020204" pitchFamily="34" charset="0"/>
              </a:rPr>
              <a:t>rtificial </a:t>
            </a:r>
            <a:r>
              <a:rPr lang="en-US" altLang="zh-CN" sz="2000" dirty="0">
                <a:latin typeface="Arial" panose="020B0604020202020204" pitchFamily="34" charset="0"/>
                <a:cs typeface="Arial" panose="020B0604020202020204" pitchFamily="34" charset="0"/>
              </a:rPr>
              <a:t>I</a:t>
            </a:r>
            <a:r>
              <a:rPr lang="zh-CN" altLang="en-US" sz="2000" dirty="0" smtClean="0">
                <a:latin typeface="Arial" panose="020B0604020202020204" pitchFamily="34" charset="0"/>
                <a:cs typeface="Arial" panose="020B0604020202020204" pitchFamily="34" charset="0"/>
              </a:rPr>
              <a:t>ntelligence</a:t>
            </a:r>
            <a:r>
              <a:rPr lang="en-US" altLang="zh-CN" sz="2000" dirty="0" smtClean="0">
                <a:latin typeface="Arial" panose="020B0604020202020204" pitchFamily="34" charset="0"/>
                <a:cs typeface="Arial" panose="020B0604020202020204" pitchFamily="34" charset="0"/>
              </a:rPr>
              <a:t>)</a:t>
            </a:r>
            <a:r>
              <a:rPr lang="zh-CN" altLang="en-US" sz="2000" dirty="0" smtClean="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possess the same ability to use tools as humans?</a:t>
            </a:r>
          </a:p>
        </p:txBody>
      </p:sp>
    </p:spTree>
    <p:extLst>
      <p:ext uri="{BB962C8B-B14F-4D97-AF65-F5344CB8AC3E}">
        <p14:creationId xmlns:p14="http://schemas.microsoft.com/office/powerpoint/2010/main" val="3894311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6" name="矩形 15"/>
          <p:cNvSpPr/>
          <p:nvPr/>
        </p:nvSpPr>
        <p:spPr>
          <a:xfrm>
            <a:off x="1165676" y="2268000"/>
            <a:ext cx="77835" cy="4331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403672" y="2256116"/>
            <a:ext cx="2738080" cy="399404"/>
          </a:xfrm>
          <a:prstGeom prst="rect">
            <a:avLst/>
          </a:prstGeom>
          <a:noFill/>
        </p:spPr>
        <p:txBody>
          <a:bodyPr wrap="square" rtlCol="0">
            <a:spAutoFit/>
          </a:bodyPr>
          <a:lstStyle/>
          <a:p>
            <a:r>
              <a:rPr lang="en-US" altLang="zh-CN" sz="2000" b="1" dirty="0" smtClean="0">
                <a:latin typeface="Arial" panose="020B0604020202020204" pitchFamily="34" charset="0"/>
                <a:cs typeface="Arial" panose="020B0604020202020204" pitchFamily="34" charset="0"/>
              </a:rPr>
              <a:t>In-context Learning</a:t>
            </a:r>
            <a:endParaRPr lang="zh-CN" altLang="en-US" sz="2000" b="1" dirty="0">
              <a:latin typeface="Arial" panose="020B0604020202020204" pitchFamily="34" charset="0"/>
              <a:cs typeface="Arial" panose="020B0604020202020204" pitchFamily="34" charset="0"/>
            </a:endParaRPr>
          </a:p>
        </p:txBody>
      </p:sp>
      <p:sp>
        <p:nvSpPr>
          <p:cNvPr id="18" name="矩形 17"/>
          <p:cNvSpPr/>
          <p:nvPr/>
        </p:nvSpPr>
        <p:spPr>
          <a:xfrm>
            <a:off x="4820496" y="2255410"/>
            <a:ext cx="6096000" cy="400110"/>
          </a:xfrm>
          <a:prstGeom prst="rect">
            <a:avLst/>
          </a:prstGeom>
        </p:spPr>
        <p:txBody>
          <a:bodyPr>
            <a:spAutoFit/>
          </a:bodyPr>
          <a:lstStyle/>
          <a:p>
            <a:r>
              <a:rPr lang="en-US" altLang="zh-CN" sz="2000" b="1" dirty="0" smtClean="0">
                <a:latin typeface="Arial" panose="020B0604020202020204" pitchFamily="34" charset="0"/>
                <a:cs typeface="Arial" panose="020B0604020202020204" pitchFamily="34" charset="0"/>
              </a:rPr>
              <a:t>Instruction Following</a:t>
            </a:r>
            <a:endParaRPr lang="zh-CN" altLang="en-US" sz="2000" b="1" dirty="0">
              <a:latin typeface="Arial" panose="020B0604020202020204" pitchFamily="34" charset="0"/>
              <a:cs typeface="Arial" panose="020B0604020202020204" pitchFamily="34" charset="0"/>
            </a:endParaRPr>
          </a:p>
        </p:txBody>
      </p:sp>
      <p:sp>
        <p:nvSpPr>
          <p:cNvPr id="19" name="矩形 18"/>
          <p:cNvSpPr/>
          <p:nvPr/>
        </p:nvSpPr>
        <p:spPr>
          <a:xfrm>
            <a:off x="8235734" y="2255410"/>
            <a:ext cx="3121367" cy="400110"/>
          </a:xfrm>
          <a:prstGeom prst="rect">
            <a:avLst/>
          </a:prstGeom>
        </p:spPr>
        <p:txBody>
          <a:bodyPr wrap="none">
            <a:spAutoFit/>
          </a:bodyPr>
          <a:lstStyle/>
          <a:p>
            <a:r>
              <a:rPr lang="en-US" altLang="zh-CN" sz="2000" b="1" dirty="0" smtClean="0">
                <a:latin typeface="Arial" panose="020B0604020202020204" pitchFamily="34" charset="0"/>
                <a:cs typeface="Arial" panose="020B0604020202020204" pitchFamily="34" charset="0"/>
              </a:rPr>
              <a:t>Step-by-step Reasoning</a:t>
            </a:r>
            <a:endParaRPr lang="zh-CN" altLang="en-US" sz="2000" b="1" dirty="0">
              <a:latin typeface="Arial" panose="020B0604020202020204" pitchFamily="34" charset="0"/>
              <a:cs typeface="Arial" panose="020B0604020202020204" pitchFamily="34" charset="0"/>
            </a:endParaRPr>
          </a:p>
        </p:txBody>
      </p:sp>
      <p:grpSp>
        <p:nvGrpSpPr>
          <p:cNvPr id="21" name="组合 20"/>
          <p:cNvGrpSpPr/>
          <p:nvPr/>
        </p:nvGrpSpPr>
        <p:grpSpPr>
          <a:xfrm>
            <a:off x="1107738" y="2859375"/>
            <a:ext cx="9724720" cy="3902477"/>
            <a:chOff x="1266712" y="2682759"/>
            <a:chExt cx="9724720" cy="3902477"/>
          </a:xfrm>
        </p:grpSpPr>
        <p:pic>
          <p:nvPicPr>
            <p:cNvPr id="15" name="图片 14"/>
            <p:cNvPicPr>
              <a:picLocks noChangeAspect="1"/>
            </p:cNvPicPr>
            <p:nvPr/>
          </p:nvPicPr>
          <p:blipFill rotWithShape="1">
            <a:blip r:embed="rId3"/>
            <a:srcRect l="9527" r="5564"/>
            <a:stretch/>
          </p:blipFill>
          <p:spPr>
            <a:xfrm>
              <a:off x="1266712" y="2682759"/>
              <a:ext cx="9724720" cy="3752942"/>
            </a:xfrm>
            <a:prstGeom prst="rect">
              <a:avLst/>
            </a:prstGeom>
          </p:spPr>
        </p:pic>
        <p:sp>
          <p:nvSpPr>
            <p:cNvPr id="20" name="文本框 19"/>
            <p:cNvSpPr txBox="1"/>
            <p:nvPr/>
          </p:nvSpPr>
          <p:spPr>
            <a:xfrm>
              <a:off x="3990731" y="6215904"/>
              <a:ext cx="403673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Evolution of language models</a:t>
              </a:r>
              <a:endParaRPr lang="en-US" altLang="zh-CN" dirty="0">
                <a:latin typeface="Arial" panose="020B0604020202020204" pitchFamily="34" charset="0"/>
                <a:cs typeface="Arial" panose="020B0604020202020204" pitchFamily="34" charset="0"/>
              </a:endParaRPr>
            </a:p>
          </p:txBody>
        </p:sp>
      </p:grpSp>
      <p:sp>
        <p:nvSpPr>
          <p:cNvPr id="22" name="矩形 21"/>
          <p:cNvSpPr/>
          <p:nvPr/>
        </p:nvSpPr>
        <p:spPr>
          <a:xfrm>
            <a:off x="4564136" y="2256116"/>
            <a:ext cx="77835" cy="4331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080605" y="2258085"/>
            <a:ext cx="77835" cy="4331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71451" y="1337075"/>
            <a:ext cx="11157350" cy="400110"/>
          </a:xfrm>
          <a:prstGeom prst="rect">
            <a:avLst/>
          </a:prstGeom>
        </p:spPr>
        <p:txBody>
          <a:bodyPr wrap="square">
            <a:spAutoFit/>
          </a:bodyPr>
          <a:lstStyle/>
          <a:p>
            <a:r>
              <a:rPr lang="zh-CN" altLang="en-US" sz="2000" dirty="0">
                <a:latin typeface="Arial" panose="020B0604020202020204" pitchFamily="34" charset="0"/>
                <a:cs typeface="Arial" panose="020B0604020202020204" pitchFamily="34" charset="0"/>
              </a:rPr>
              <a:t>Large </a:t>
            </a:r>
            <a:r>
              <a:rPr lang="en-US" altLang="zh-CN" sz="2000" dirty="0" smtClean="0">
                <a:latin typeface="Arial" panose="020B0604020202020204" pitchFamily="34" charset="0"/>
                <a:cs typeface="Arial" panose="020B0604020202020204" pitchFamily="34" charset="0"/>
              </a:rPr>
              <a:t>language </a:t>
            </a:r>
            <a:r>
              <a:rPr lang="zh-CN" altLang="en-US" sz="2000" dirty="0" smtClean="0">
                <a:latin typeface="Arial" panose="020B0604020202020204" pitchFamily="34" charset="0"/>
                <a:cs typeface="Arial" panose="020B0604020202020204" pitchFamily="34" charset="0"/>
              </a:rPr>
              <a:t>models</a:t>
            </a:r>
            <a:r>
              <a:rPr lang="en-US" altLang="zh-CN" sz="2000" dirty="0" smtClean="0">
                <a:latin typeface="Arial" panose="020B0604020202020204" pitchFamily="34" charset="0"/>
                <a:cs typeface="Arial" panose="020B0604020202020204" pitchFamily="34" charset="0"/>
              </a:rPr>
              <a:t>(LLMs)</a:t>
            </a:r>
            <a:r>
              <a:rPr lang="zh-CN" altLang="en-US" sz="2000" dirty="0" smtClean="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become revolutionary tools through the following capabilities:</a:t>
            </a:r>
          </a:p>
        </p:txBody>
      </p:sp>
    </p:spTree>
    <p:extLst>
      <p:ext uri="{BB962C8B-B14F-4D97-AF65-F5344CB8AC3E}">
        <p14:creationId xmlns:p14="http://schemas.microsoft.com/office/powerpoint/2010/main" val="29809426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3" name="矩形 12"/>
          <p:cNvSpPr/>
          <p:nvPr/>
        </p:nvSpPr>
        <p:spPr>
          <a:xfrm>
            <a:off x="1133964" y="906725"/>
            <a:ext cx="10423339" cy="707886"/>
          </a:xfrm>
          <a:prstGeom prst="rect">
            <a:avLst/>
          </a:prstGeom>
        </p:spPr>
        <p:txBody>
          <a:bodyPr wrap="square">
            <a:spAutoFit/>
          </a:bodyPr>
          <a:lstStyle/>
          <a:p>
            <a:r>
              <a:rPr lang="en-US" altLang="zh-CN" sz="2000" dirty="0">
                <a:latin typeface="Arial" panose="020B0604020202020204" pitchFamily="34" charset="0"/>
                <a:cs typeface="Arial" panose="020B0604020202020204" pitchFamily="34" charset="0"/>
              </a:rPr>
              <a:t>For a </a:t>
            </a:r>
            <a:r>
              <a:rPr lang="en-US" altLang="zh-CN" sz="2000" dirty="0" smtClean="0">
                <a:solidFill>
                  <a:schemeClr val="accent1"/>
                </a:solidFill>
                <a:latin typeface="Arial" panose="020B0604020202020204" pitchFamily="34" charset="0"/>
                <a:cs typeface="Arial" panose="020B0604020202020204" pitchFamily="34" charset="0"/>
              </a:rPr>
              <a:t>Don’t </a:t>
            </a:r>
            <a:r>
              <a:rPr lang="en-US" altLang="zh-CN" sz="2000" dirty="0">
                <a:solidFill>
                  <a:schemeClr val="accent1"/>
                </a:solidFill>
                <a:latin typeface="Arial" panose="020B0604020202020204" pitchFamily="34" charset="0"/>
                <a:cs typeface="Arial" panose="020B0604020202020204" pitchFamily="34" charset="0"/>
              </a:rPr>
              <a:t>S</a:t>
            </a:r>
            <a:r>
              <a:rPr lang="en-US" altLang="zh-CN" sz="2000" dirty="0" smtClean="0">
                <a:solidFill>
                  <a:schemeClr val="accent1"/>
                </a:solidFill>
                <a:latin typeface="Arial" panose="020B0604020202020204" pitchFamily="34" charset="0"/>
                <a:cs typeface="Arial" panose="020B0604020202020204" pitchFamily="34" charset="0"/>
              </a:rPr>
              <a:t>tarve Together(DST)</a:t>
            </a:r>
            <a:r>
              <a:rPr lang="en-US" altLang="zh-CN" sz="2000" dirty="0" smtClean="0">
                <a:latin typeface="Arial" panose="020B0604020202020204" pitchFamily="34" charset="0"/>
                <a:cs typeface="Arial" panose="020B0604020202020204" pitchFamily="34" charset="0"/>
              </a:rPr>
              <a:t> player</a:t>
            </a:r>
            <a:r>
              <a:rPr lang="en-US" altLang="zh-CN" sz="2000" dirty="0">
                <a:latin typeface="Arial" panose="020B0604020202020204" pitchFamily="34" charset="0"/>
                <a:cs typeface="Arial" panose="020B0604020202020204" pitchFamily="34" charset="0"/>
              </a:rPr>
              <a:t>, </a:t>
            </a:r>
            <a:r>
              <a:rPr lang="en-US" altLang="zh-CN" sz="2000" dirty="0" err="1" smtClean="0">
                <a:latin typeface="Arial" panose="020B0604020202020204" pitchFamily="34" charset="0"/>
                <a:cs typeface="Arial" panose="020B0604020202020204" pitchFamily="34" charset="0"/>
              </a:rPr>
              <a:t>infomation</a:t>
            </a:r>
            <a:r>
              <a:rPr lang="en-US" altLang="zh-CN" sz="2000" dirty="0" smtClean="0">
                <a:latin typeface="Arial" panose="020B0604020202020204" pitchFamily="34" charset="0"/>
                <a:cs typeface="Arial" panose="020B0604020202020204" pitchFamily="34" charset="0"/>
              </a:rPr>
              <a:t> queries </a:t>
            </a:r>
            <a:r>
              <a:rPr lang="en-US" altLang="zh-CN" sz="2000" dirty="0">
                <a:latin typeface="Arial" panose="020B0604020202020204" pitchFamily="34" charset="0"/>
                <a:cs typeface="Arial" panose="020B0604020202020204" pitchFamily="34" charset="0"/>
              </a:rPr>
              <a:t>are </a:t>
            </a:r>
            <a:r>
              <a:rPr lang="en-US" altLang="zh-CN" sz="2000" dirty="0">
                <a:solidFill>
                  <a:srgbClr val="FF0000"/>
                </a:solidFill>
                <a:latin typeface="Arial" panose="020B0604020202020204" pitchFamily="34" charset="0"/>
                <a:cs typeface="Arial" panose="020B0604020202020204" pitchFamily="34" charset="0"/>
              </a:rPr>
              <a:t>time-consuming and </a:t>
            </a:r>
            <a:r>
              <a:rPr lang="en-US" altLang="zh-CN" sz="2000" dirty="0" smtClean="0">
                <a:solidFill>
                  <a:srgbClr val="FF0000"/>
                </a:solidFill>
                <a:latin typeface="Arial" panose="020B0604020202020204" pitchFamily="34" charset="0"/>
                <a:cs typeface="Arial" panose="020B0604020202020204" pitchFamily="34" charset="0"/>
              </a:rPr>
              <a:t>labor-intensive</a:t>
            </a:r>
            <a:r>
              <a:rPr lang="en-US" altLang="zh-CN" sz="2000" dirty="0" smtClean="0">
                <a:latin typeface="Arial" panose="020B0604020202020204" pitchFamily="34" charset="0"/>
                <a:cs typeface="Arial" panose="020B0604020202020204" pitchFamily="34" charset="0"/>
              </a:rPr>
              <a:t>. It always involves of multiple redirection to find final answers. </a:t>
            </a:r>
            <a:endParaRPr lang="zh-CN" altLang="en-US" sz="2000" dirty="0">
              <a:latin typeface="Arial" panose="020B0604020202020204" pitchFamily="34" charset="0"/>
              <a:cs typeface="Arial" panose="020B0604020202020204" pitchFamily="34" charset="0"/>
            </a:endParaRPr>
          </a:p>
        </p:txBody>
      </p:sp>
      <p:grpSp>
        <p:nvGrpSpPr>
          <p:cNvPr id="43" name="组合 42"/>
          <p:cNvGrpSpPr/>
          <p:nvPr/>
        </p:nvGrpSpPr>
        <p:grpSpPr>
          <a:xfrm>
            <a:off x="1107739" y="1759014"/>
            <a:ext cx="9731264" cy="4378220"/>
            <a:chOff x="406401" y="1675909"/>
            <a:chExt cx="11162021" cy="4914410"/>
          </a:xfrm>
        </p:grpSpPr>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730" y="3257261"/>
              <a:ext cx="1682504" cy="1682504"/>
            </a:xfrm>
            <a:prstGeom prst="rect">
              <a:avLst/>
            </a:prstGeom>
          </p:spPr>
        </p:pic>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401" y="4332149"/>
              <a:ext cx="4140199" cy="2238758"/>
            </a:xfrm>
            <a:prstGeom prst="rect">
              <a:avLst/>
            </a:prstGeom>
          </p:spPr>
        </p:pic>
        <p:pic>
          <p:nvPicPr>
            <p:cNvPr id="31" name="图片 30"/>
            <p:cNvPicPr>
              <a:picLocks noChangeAspect="1"/>
            </p:cNvPicPr>
            <p:nvPr/>
          </p:nvPicPr>
          <p:blipFill>
            <a:blip r:embed="rId5"/>
            <a:stretch>
              <a:fillRect/>
            </a:stretch>
          </p:blipFill>
          <p:spPr>
            <a:xfrm>
              <a:off x="439876" y="1675909"/>
              <a:ext cx="4106724" cy="2268182"/>
            </a:xfrm>
            <a:prstGeom prst="rect">
              <a:avLst/>
            </a:prstGeom>
          </p:spPr>
        </p:pic>
        <p:pic>
          <p:nvPicPr>
            <p:cNvPr id="32" name="图片 31"/>
            <p:cNvPicPr>
              <a:picLocks noChangeAspect="1"/>
            </p:cNvPicPr>
            <p:nvPr/>
          </p:nvPicPr>
          <p:blipFill>
            <a:blip r:embed="rId6"/>
            <a:stretch>
              <a:fillRect/>
            </a:stretch>
          </p:blipFill>
          <p:spPr>
            <a:xfrm>
              <a:off x="7427364" y="4312737"/>
              <a:ext cx="4141058" cy="2277582"/>
            </a:xfrm>
            <a:prstGeom prst="rect">
              <a:avLst/>
            </a:prstGeom>
          </p:spPr>
        </p:pic>
        <p:pic>
          <p:nvPicPr>
            <p:cNvPr id="33" name="图片 32"/>
            <p:cNvPicPr>
              <a:picLocks noChangeAspect="1"/>
            </p:cNvPicPr>
            <p:nvPr/>
          </p:nvPicPr>
          <p:blipFill>
            <a:blip r:embed="rId7"/>
            <a:stretch>
              <a:fillRect/>
            </a:stretch>
          </p:blipFill>
          <p:spPr>
            <a:xfrm>
              <a:off x="7389784" y="1675909"/>
              <a:ext cx="4178638" cy="2268182"/>
            </a:xfrm>
            <a:prstGeom prst="rect">
              <a:avLst/>
            </a:prstGeom>
          </p:spPr>
        </p:pic>
        <p:pic>
          <p:nvPicPr>
            <p:cNvPr id="34" name="图片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00834" y="5753729"/>
              <a:ext cx="639560" cy="639560"/>
            </a:xfrm>
            <a:prstGeom prst="rect">
              <a:avLst/>
            </a:prstGeom>
          </p:spPr>
        </p:pic>
        <p:pic>
          <p:nvPicPr>
            <p:cNvPr id="35" name="图片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97448" y="1756850"/>
              <a:ext cx="551848" cy="551848"/>
            </a:xfrm>
            <a:prstGeom prst="rect">
              <a:avLst/>
            </a:prstGeom>
          </p:spPr>
        </p:pic>
        <p:sp>
          <p:nvSpPr>
            <p:cNvPr id="36" name="上箭头 35"/>
            <p:cNvSpPr/>
            <p:nvPr/>
          </p:nvSpPr>
          <p:spPr>
            <a:xfrm>
              <a:off x="5749669" y="2439481"/>
              <a:ext cx="474626" cy="589375"/>
            </a:xfrm>
            <a:prstGeom prst="upArrow">
              <a:avLst/>
            </a:prstGeom>
            <a:solidFill>
              <a:srgbClr val="FDC63C"/>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7" name="上箭头 36"/>
            <p:cNvSpPr/>
            <p:nvPr/>
          </p:nvSpPr>
          <p:spPr>
            <a:xfrm rot="10800000">
              <a:off x="5759599" y="5064153"/>
              <a:ext cx="474626" cy="589375"/>
            </a:xfrm>
            <a:prstGeom prst="upArrow">
              <a:avLst/>
            </a:prstGeom>
            <a:solidFill>
              <a:srgbClr val="FDC63C"/>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8" name="上箭头 37"/>
            <p:cNvSpPr/>
            <p:nvPr/>
          </p:nvSpPr>
          <p:spPr>
            <a:xfrm rot="3012498">
              <a:off x="6707001" y="2920622"/>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0" name="上箭头 39"/>
            <p:cNvSpPr/>
            <p:nvPr/>
          </p:nvSpPr>
          <p:spPr>
            <a:xfrm rot="18675223">
              <a:off x="4740739" y="2927048"/>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1" name="上箭头 40"/>
            <p:cNvSpPr/>
            <p:nvPr/>
          </p:nvSpPr>
          <p:spPr>
            <a:xfrm rot="7568511">
              <a:off x="6707001" y="4757372"/>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2" name="上箭头 41"/>
            <p:cNvSpPr/>
            <p:nvPr/>
          </p:nvSpPr>
          <p:spPr>
            <a:xfrm rot="13666741">
              <a:off x="4712489" y="4727669"/>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sp>
        <p:nvSpPr>
          <p:cNvPr id="44" name="文本框 43"/>
          <p:cNvSpPr txBox="1"/>
          <p:nvPr/>
        </p:nvSpPr>
        <p:spPr>
          <a:xfrm>
            <a:off x="3409162" y="6219982"/>
            <a:ext cx="562471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Pipeline of game-</a:t>
            </a:r>
            <a:r>
              <a:rPr lang="en-US" altLang="zh-CN" dirty="0" err="1" smtClean="0">
                <a:latin typeface="Arial" panose="020B0604020202020204" pitchFamily="34" charset="0"/>
                <a:cs typeface="Arial" panose="020B0604020202020204" pitchFamily="34" charset="0"/>
              </a:rPr>
              <a:t>realted</a:t>
            </a:r>
            <a:r>
              <a:rPr lang="en-US" altLang="zh-CN" dirty="0" smtClean="0">
                <a:latin typeface="Arial" panose="020B0604020202020204" pitchFamily="34" charset="0"/>
                <a:cs typeface="Arial" panose="020B0604020202020204" pitchFamily="34" charset="0"/>
              </a:rPr>
              <a:t> information search</a:t>
            </a:r>
            <a:endParaRPr lang="en-US" altLang="zh-CN" dirty="0">
              <a:latin typeface="Arial" panose="020B0604020202020204" pitchFamily="34" charset="0"/>
              <a:cs typeface="Arial" panose="020B0604020202020204" pitchFamily="34" charset="0"/>
            </a:endParaRPr>
          </a:p>
        </p:txBody>
      </p:sp>
      <p:sp>
        <p:nvSpPr>
          <p:cNvPr id="45" name="矩形 44"/>
          <p:cNvSpPr/>
          <p:nvPr/>
        </p:nvSpPr>
        <p:spPr>
          <a:xfrm>
            <a:off x="1081129" y="4203500"/>
            <a:ext cx="3691908" cy="769441"/>
          </a:xfrm>
          <a:prstGeom prst="rect">
            <a:avLst/>
          </a:prstGeom>
          <a:noFill/>
        </p:spPr>
        <p:txBody>
          <a:bodyPr wrap="none" lIns="91440" tIns="45720" rIns="91440" bIns="45720">
            <a:spAutoFit/>
          </a:bodyPr>
          <a:lstStyle/>
          <a:p>
            <a:pPr algn="ctr"/>
            <a:r>
              <a:rPr lang="en-US" altLang="zh-CN" sz="4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Wiki Fandom</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6" name="矩形 45"/>
          <p:cNvSpPr/>
          <p:nvPr/>
        </p:nvSpPr>
        <p:spPr>
          <a:xfrm>
            <a:off x="1757741" y="2982836"/>
            <a:ext cx="2399824" cy="769441"/>
          </a:xfrm>
          <a:prstGeom prst="rect">
            <a:avLst/>
          </a:prstGeom>
          <a:noFill/>
        </p:spPr>
        <p:txBody>
          <a:bodyPr wrap="none" lIns="91440" tIns="45720" rIns="91440" bIns="45720">
            <a:spAutoFit/>
          </a:bodyPr>
          <a:lstStyle/>
          <a:p>
            <a:pPr algn="ctr"/>
            <a:r>
              <a:rPr lang="en-US" altLang="zh-CN" sz="44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Youtube</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7" name="矩形 46"/>
          <p:cNvSpPr/>
          <p:nvPr/>
        </p:nvSpPr>
        <p:spPr>
          <a:xfrm>
            <a:off x="7484226" y="4203499"/>
            <a:ext cx="3132589" cy="769441"/>
          </a:xfrm>
          <a:prstGeom prst="rect">
            <a:avLst/>
          </a:prstGeom>
          <a:noFill/>
        </p:spPr>
        <p:txBody>
          <a:bodyPr wrap="none" lIns="91440" tIns="45720" rIns="91440" bIns="45720">
            <a:spAutoFit/>
          </a:bodyPr>
          <a:lstStyle/>
          <a:p>
            <a:pPr algn="ctr"/>
            <a:r>
              <a:rPr lang="en-US" altLang="zh-CN" sz="44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Klei</a:t>
            </a:r>
            <a:r>
              <a:rPr lang="en-US" altLang="zh-CN" sz="4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Forum</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8" name="矩形 47"/>
          <p:cNvSpPr/>
          <p:nvPr/>
        </p:nvSpPr>
        <p:spPr>
          <a:xfrm>
            <a:off x="8080542" y="3039205"/>
            <a:ext cx="1939955" cy="769441"/>
          </a:xfrm>
          <a:prstGeom prst="rect">
            <a:avLst/>
          </a:prstGeom>
          <a:noFill/>
        </p:spPr>
        <p:txBody>
          <a:bodyPr wrap="none" lIns="91440" tIns="45720" rIns="91440" bIns="45720">
            <a:spAutoFit/>
          </a:bodyPr>
          <a:lstStyle/>
          <a:p>
            <a:pPr algn="ctr"/>
            <a:r>
              <a:rPr lang="en-US" altLang="zh-CN" sz="44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Reddit</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39" name="上箭头 38"/>
          <p:cNvSpPr/>
          <p:nvPr/>
        </p:nvSpPr>
        <p:spPr>
          <a:xfrm rot="3012498">
            <a:off x="6308315" y="1763560"/>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9" name="上箭头 48"/>
          <p:cNvSpPr/>
          <p:nvPr/>
        </p:nvSpPr>
        <p:spPr>
          <a:xfrm rot="18675223">
            <a:off x="5138745" y="1749264"/>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0" name="上箭头 49"/>
          <p:cNvSpPr/>
          <p:nvPr/>
        </p:nvSpPr>
        <p:spPr>
          <a:xfrm rot="13666741">
            <a:off x="5158132" y="5572365"/>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1" name="上箭头 50"/>
          <p:cNvSpPr/>
          <p:nvPr/>
        </p:nvSpPr>
        <p:spPr>
          <a:xfrm rot="7568511">
            <a:off x="6364852" y="5577179"/>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50041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3" name="矩形 12"/>
          <p:cNvSpPr/>
          <p:nvPr/>
        </p:nvSpPr>
        <p:spPr>
          <a:xfrm>
            <a:off x="1107738" y="1048475"/>
            <a:ext cx="9986982" cy="707886"/>
          </a:xfrm>
          <a:prstGeom prst="rect">
            <a:avLst/>
          </a:prstGeom>
        </p:spPr>
        <p:txBody>
          <a:bodyPr wrap="square">
            <a:spAutoFit/>
          </a:bodyPr>
          <a:lstStyle/>
          <a:p>
            <a:r>
              <a:rPr lang="en-US" altLang="zh-CN" sz="2000" dirty="0" smtClean="0">
                <a:latin typeface="Arial" panose="020B0604020202020204" pitchFamily="34" charset="0"/>
                <a:cs typeface="Arial" panose="020B0604020202020204" pitchFamily="34" charset="0"/>
              </a:rPr>
              <a:t>Here, we </a:t>
            </a:r>
            <a:r>
              <a:rPr lang="en-US" altLang="zh-CN" sz="2000" dirty="0">
                <a:latin typeface="Arial" panose="020B0604020202020204" pitchFamily="34" charset="0"/>
                <a:cs typeface="Arial" panose="020B0604020202020204" pitchFamily="34" charset="0"/>
              </a:rPr>
              <a:t>introduce </a:t>
            </a:r>
            <a:r>
              <a:rPr lang="en-US" altLang="zh-CN" sz="2000" b="1" dirty="0" smtClean="0">
                <a:latin typeface="Arial" panose="020B0604020202020204" pitchFamily="34" charset="0"/>
                <a:cs typeface="Arial" panose="020B0604020202020204" pitchFamily="34" charset="0"/>
              </a:rPr>
              <a:t>DST-GPT</a:t>
            </a:r>
            <a:r>
              <a:rPr lang="en-US" altLang="zh-CN" sz="2000" dirty="0" smtClean="0">
                <a:latin typeface="Arial" panose="020B0604020202020204" pitchFamily="34" charset="0"/>
                <a:cs typeface="Arial" panose="020B0604020202020204" pitchFamily="34" charset="0"/>
              </a:rPr>
              <a:t>, a chat robot </a:t>
            </a:r>
            <a:r>
              <a:rPr lang="en-US" altLang="zh-CN" sz="2000" dirty="0">
                <a:latin typeface="Arial" panose="020B0604020202020204" pitchFamily="34" charset="0"/>
                <a:cs typeface="Arial" panose="020B0604020202020204" pitchFamily="34" charset="0"/>
              </a:rPr>
              <a:t>based on </a:t>
            </a:r>
            <a:r>
              <a:rPr lang="en-US" altLang="zh-CN" sz="2000" dirty="0" smtClean="0">
                <a:latin typeface="Arial" panose="020B0604020202020204" pitchFamily="34" charset="0"/>
                <a:cs typeface="Arial" panose="020B0604020202020204" pitchFamily="34" charset="0"/>
              </a:rPr>
              <a:t>large </a:t>
            </a:r>
            <a:r>
              <a:rPr lang="en-US" altLang="zh-CN" sz="2000" dirty="0">
                <a:latin typeface="Arial" panose="020B0604020202020204" pitchFamily="34" charset="0"/>
                <a:cs typeface="Arial" panose="020B0604020202020204" pitchFamily="34" charset="0"/>
              </a:rPr>
              <a:t>language models, which focuses on answering questions for both Don't Starve and Don't Starve Together.</a:t>
            </a:r>
            <a:endParaRPr lang="zh-CN" altLang="en-US" sz="2000" dirty="0">
              <a:latin typeface="Arial" panose="020B0604020202020204" pitchFamily="34" charset="0"/>
              <a:cs typeface="Arial" panose="020B0604020202020204" pitchFamily="34" charset="0"/>
            </a:endParaRPr>
          </a:p>
        </p:txBody>
      </p:sp>
      <p:grpSp>
        <p:nvGrpSpPr>
          <p:cNvPr id="15" name="组合 14"/>
          <p:cNvGrpSpPr/>
          <p:nvPr/>
        </p:nvGrpSpPr>
        <p:grpSpPr>
          <a:xfrm>
            <a:off x="350335" y="2248644"/>
            <a:ext cx="5601732" cy="3823687"/>
            <a:chOff x="308001" y="1937378"/>
            <a:chExt cx="6248398" cy="4126845"/>
          </a:xfrm>
        </p:grpSpPr>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001" y="1937378"/>
              <a:ext cx="6248398" cy="3547215"/>
            </a:xfrm>
            <a:prstGeom prst="rect">
              <a:avLst/>
            </a:prstGeom>
          </p:spPr>
        </p:pic>
        <p:sp>
          <p:nvSpPr>
            <p:cNvPr id="16" name="文本框 15"/>
            <p:cNvSpPr txBox="1"/>
            <p:nvPr/>
          </p:nvSpPr>
          <p:spPr>
            <a:xfrm>
              <a:off x="1339996" y="5665609"/>
              <a:ext cx="3853967" cy="398614"/>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Chatting with DST-GPT</a:t>
              </a:r>
              <a:endParaRPr lang="en-US" altLang="zh-CN" dirty="0">
                <a:latin typeface="Arial" panose="020B0604020202020204" pitchFamily="34" charset="0"/>
                <a:cs typeface="Arial" panose="020B0604020202020204" pitchFamily="34" charset="0"/>
              </a:endParaRPr>
            </a:p>
          </p:txBody>
        </p:sp>
      </p:grpSp>
      <p:grpSp>
        <p:nvGrpSpPr>
          <p:cNvPr id="25" name="组合 24"/>
          <p:cNvGrpSpPr/>
          <p:nvPr/>
        </p:nvGrpSpPr>
        <p:grpSpPr>
          <a:xfrm>
            <a:off x="5971995" y="3480680"/>
            <a:ext cx="1507604" cy="820387"/>
            <a:chOff x="6004606" y="3480680"/>
            <a:chExt cx="1507604" cy="820387"/>
          </a:xfrm>
        </p:grpSpPr>
        <p:grpSp>
          <p:nvGrpSpPr>
            <p:cNvPr id="18" name="组合 17"/>
            <p:cNvGrpSpPr/>
            <p:nvPr/>
          </p:nvGrpSpPr>
          <p:grpSpPr>
            <a:xfrm>
              <a:off x="6290443" y="3891962"/>
              <a:ext cx="935930" cy="409105"/>
              <a:chOff x="6197600" y="3889257"/>
              <a:chExt cx="935930" cy="409105"/>
            </a:xfrm>
          </p:grpSpPr>
          <p:sp>
            <p:nvSpPr>
              <p:cNvPr id="17" name="燕尾形 16"/>
              <p:cNvSpPr/>
              <p:nvPr/>
            </p:nvSpPr>
            <p:spPr>
              <a:xfrm>
                <a:off x="6197600" y="3891962"/>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6384786" y="3891962"/>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6571972" y="3889257"/>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6759158" y="3889257"/>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6946344" y="3889257"/>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3" name="文本框 22"/>
            <p:cNvSpPr txBox="1"/>
            <p:nvPr/>
          </p:nvSpPr>
          <p:spPr>
            <a:xfrm>
              <a:off x="6004606" y="3480680"/>
              <a:ext cx="1507604" cy="400110"/>
            </a:xfrm>
            <a:prstGeom prst="rect">
              <a:avLst/>
            </a:prstGeom>
            <a:noFill/>
          </p:spPr>
          <p:txBody>
            <a:bodyPr wrap="square" rtlCol="0">
              <a:spAutoFit/>
            </a:bodyPr>
            <a:lstStyle/>
            <a:p>
              <a:r>
                <a:rPr lang="en-US" altLang="zh-CN" sz="2000" dirty="0" smtClean="0">
                  <a:solidFill>
                    <a:srgbClr val="FF0000"/>
                  </a:solidFill>
                  <a:latin typeface="Arial" panose="020B0604020202020204" pitchFamily="34" charset="0"/>
                  <a:cs typeface="Arial" panose="020B0604020202020204" pitchFamily="34" charset="0"/>
                </a:rPr>
                <a:t>3A</a:t>
              </a:r>
              <a:r>
                <a:rPr lang="en-US" altLang="zh-CN" sz="2000" dirty="0" smtClean="0">
                  <a:latin typeface="Arial" panose="020B0604020202020204" pitchFamily="34" charset="0"/>
                  <a:cs typeface="Arial" panose="020B0604020202020204" pitchFamily="34" charset="0"/>
                </a:rPr>
                <a:t> Solution</a:t>
              </a:r>
              <a:endParaRPr lang="zh-CN" altLang="en-US" sz="2000" dirty="0">
                <a:latin typeface="Arial" panose="020B0604020202020204" pitchFamily="34" charset="0"/>
                <a:cs typeface="Arial" panose="020B0604020202020204" pitchFamily="34" charset="0"/>
              </a:endParaRPr>
            </a:p>
          </p:txBody>
        </p:sp>
      </p:grpSp>
      <p:sp>
        <p:nvSpPr>
          <p:cNvPr id="26" name="文本框 25"/>
          <p:cNvSpPr txBox="1"/>
          <p:nvPr/>
        </p:nvSpPr>
        <p:spPr>
          <a:xfrm>
            <a:off x="7459670" y="3480680"/>
            <a:ext cx="3811157" cy="830997"/>
          </a:xfrm>
          <a:prstGeom prst="rect">
            <a:avLst/>
          </a:prstGeom>
          <a:solidFill>
            <a:srgbClr val="565656"/>
          </a:solidFill>
        </p:spPr>
        <p:txBody>
          <a:bodyPr wrap="square" rtlCol="0">
            <a:spAutoFit/>
          </a:bodyPr>
          <a:lstStyle/>
          <a:p>
            <a:r>
              <a:rPr lang="en-US" altLang="zh-CN" sz="2400" dirty="0" smtClean="0">
                <a:solidFill>
                  <a:schemeClr val="accent2"/>
                </a:solidFill>
                <a:latin typeface="Arial" panose="020B0604020202020204" pitchFamily="34" charset="0"/>
                <a:cs typeface="Arial" panose="020B0604020202020204" pitchFamily="34" charset="0"/>
              </a:rPr>
              <a:t>Accurate</a:t>
            </a:r>
            <a:r>
              <a:rPr lang="en-US" altLang="zh-CN" sz="2400" dirty="0" smtClean="0">
                <a:solidFill>
                  <a:schemeClr val="bg1"/>
                </a:solidFill>
                <a:latin typeface="Arial" panose="020B0604020202020204" pitchFamily="34" charset="0"/>
                <a:cs typeface="Arial" panose="020B0604020202020204" pitchFamily="34" charset="0"/>
              </a:rPr>
              <a:t> data based on solid knowledge database</a:t>
            </a:r>
            <a:endParaRPr lang="zh-CN" altLang="en-US" sz="2400" dirty="0">
              <a:solidFill>
                <a:schemeClr val="bg1"/>
              </a:solidFill>
              <a:latin typeface="Arial" panose="020B0604020202020204" pitchFamily="34" charset="0"/>
              <a:cs typeface="Arial" panose="020B0604020202020204" pitchFamily="34" charset="0"/>
            </a:endParaRPr>
          </a:p>
        </p:txBody>
      </p:sp>
      <p:sp>
        <p:nvSpPr>
          <p:cNvPr id="27" name="文本框 26"/>
          <p:cNvSpPr txBox="1"/>
          <p:nvPr/>
        </p:nvSpPr>
        <p:spPr>
          <a:xfrm>
            <a:off x="7459671" y="2304802"/>
            <a:ext cx="3811156" cy="830997"/>
          </a:xfrm>
          <a:prstGeom prst="rect">
            <a:avLst/>
          </a:prstGeom>
          <a:solidFill>
            <a:srgbClr val="565656"/>
          </a:solidFill>
        </p:spPr>
        <p:txBody>
          <a:bodyPr wrap="square" rtlCol="0">
            <a:spAutoFit/>
          </a:bodyPr>
          <a:lstStyle/>
          <a:p>
            <a:r>
              <a:rPr lang="en-US" altLang="zh-CN" sz="2400" dirty="0" smtClean="0">
                <a:solidFill>
                  <a:schemeClr val="accent2"/>
                </a:solidFill>
                <a:latin typeface="Arial" panose="020B0604020202020204" pitchFamily="34" charset="0"/>
                <a:cs typeface="Arial" panose="020B0604020202020204" pitchFamily="34" charset="0"/>
              </a:rPr>
              <a:t>AI </a:t>
            </a:r>
            <a:r>
              <a:rPr lang="en-US" altLang="zh-CN" sz="2400" dirty="0">
                <a:solidFill>
                  <a:schemeClr val="accent2"/>
                </a:solidFill>
                <a:latin typeface="Arial" panose="020B0604020202020204" pitchFamily="34" charset="0"/>
                <a:cs typeface="Arial" panose="020B0604020202020204" pitchFamily="34" charset="0"/>
              </a:rPr>
              <a:t>chat robot </a:t>
            </a:r>
            <a:r>
              <a:rPr lang="en-US" altLang="zh-CN" sz="2400" dirty="0" smtClean="0">
                <a:solidFill>
                  <a:schemeClr val="bg1"/>
                </a:solidFill>
                <a:latin typeface="Arial" panose="020B0604020202020204" pitchFamily="34" charset="0"/>
                <a:cs typeface="Arial" panose="020B0604020202020204" pitchFamily="34" charset="0"/>
              </a:rPr>
              <a:t>always available and reliable</a:t>
            </a:r>
            <a:endParaRPr lang="zh-CN" altLang="en-US" sz="2400" dirty="0">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7459670" y="4656558"/>
            <a:ext cx="3811157" cy="830997"/>
          </a:xfrm>
          <a:prstGeom prst="rect">
            <a:avLst/>
          </a:prstGeom>
          <a:solidFill>
            <a:srgbClr val="565656"/>
          </a:solidFill>
        </p:spPr>
        <p:txBody>
          <a:bodyPr wrap="square" rtlCol="0">
            <a:spAutoFit/>
          </a:bodyPr>
          <a:lstStyle/>
          <a:p>
            <a:r>
              <a:rPr lang="en-US" altLang="zh-CN" sz="2400" dirty="0">
                <a:solidFill>
                  <a:schemeClr val="accent2"/>
                </a:solidFill>
                <a:latin typeface="Arial" panose="020B0604020202020204" pitchFamily="34" charset="0"/>
                <a:cs typeface="Arial" panose="020B0604020202020204" pitchFamily="34" charset="0"/>
              </a:rPr>
              <a:t>Acquire</a:t>
            </a:r>
            <a:r>
              <a:rPr lang="en-US" altLang="zh-CN" sz="2400" dirty="0">
                <a:solidFill>
                  <a:schemeClr val="bg1"/>
                </a:solidFill>
                <a:latin typeface="Arial" panose="020B0604020202020204" pitchFamily="34" charset="0"/>
                <a:cs typeface="Arial" panose="020B0604020202020204" pitchFamily="34" charset="0"/>
              </a:rPr>
              <a:t> a direct response to the </a:t>
            </a:r>
            <a:r>
              <a:rPr lang="en-US" altLang="zh-CN" sz="2400" dirty="0" smtClean="0">
                <a:solidFill>
                  <a:schemeClr val="bg1"/>
                </a:solidFill>
                <a:latin typeface="Arial" panose="020B0604020202020204" pitchFamily="34" charset="0"/>
                <a:cs typeface="Arial" panose="020B0604020202020204" pitchFamily="34" charset="0"/>
              </a:rPr>
              <a:t>inquiry</a:t>
            </a:r>
            <a:endParaRPr lang="zh-CN" alt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228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内容占位符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p:spPr>
      </p:pic>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6408533"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2. Overview of DST-GPT</a:t>
            </a:r>
            <a:endParaRPr lang="zh-CN" altLang="en-US" sz="4000" dirty="0">
              <a:latin typeface="Arial" panose="020B0604020202020204" pitchFamily="34" charset="0"/>
              <a:ea typeface="微软雅黑" pitchFamily="34" charset="-122"/>
              <a:cs typeface="Arial" panose="020B0604020202020204" pitchFamily="34" charset="0"/>
            </a:endParaRPr>
          </a:p>
        </p:txBody>
      </p:sp>
      <p:grpSp>
        <p:nvGrpSpPr>
          <p:cNvPr id="3" name="组合 2"/>
          <p:cNvGrpSpPr/>
          <p:nvPr/>
        </p:nvGrpSpPr>
        <p:grpSpPr>
          <a:xfrm>
            <a:off x="335869" y="1619579"/>
            <a:ext cx="6942542" cy="4654283"/>
            <a:chOff x="2665100" y="1073221"/>
            <a:chExt cx="6942542" cy="4654283"/>
          </a:xfrm>
        </p:grpSpPr>
        <p:pic>
          <p:nvPicPr>
            <p:cNvPr id="13"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5100" y="1073221"/>
              <a:ext cx="6942542" cy="4211050"/>
            </a:xfrm>
            <a:prstGeom prst="rect">
              <a:avLst/>
            </a:prstGeom>
          </p:spPr>
        </p:pic>
        <p:sp>
          <p:nvSpPr>
            <p:cNvPr id="2" name="文本框 1"/>
            <p:cNvSpPr txBox="1"/>
            <p:nvPr/>
          </p:nvSpPr>
          <p:spPr>
            <a:xfrm>
              <a:off x="3600681" y="5358172"/>
              <a:ext cx="5123706"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An overview </a:t>
              </a:r>
              <a:r>
                <a:rPr lang="en-US" altLang="zh-CN" dirty="0">
                  <a:latin typeface="Arial" panose="020B0604020202020204" pitchFamily="34" charset="0"/>
                  <a:cs typeface="Arial" panose="020B0604020202020204" pitchFamily="34" charset="0"/>
                </a:rPr>
                <a:t>of constructing </a:t>
              </a:r>
              <a:r>
                <a:rPr lang="en-US" altLang="zh-CN" dirty="0" smtClean="0">
                  <a:latin typeface="Arial" panose="020B0604020202020204" pitchFamily="34" charset="0"/>
                  <a:cs typeface="Arial" panose="020B0604020202020204" pitchFamily="34" charset="0"/>
                </a:rPr>
                <a:t>DST-GPT</a:t>
              </a:r>
              <a:endParaRPr lang="en-US" altLang="zh-CN" dirty="0">
                <a:latin typeface="Arial" panose="020B0604020202020204" pitchFamily="34" charset="0"/>
                <a:cs typeface="Arial" panose="020B0604020202020204" pitchFamily="34" charset="0"/>
              </a:endParaRPr>
            </a:p>
          </p:txBody>
        </p:sp>
      </p:grpSp>
      <p:sp>
        <p:nvSpPr>
          <p:cNvPr id="4" name="矩形 3"/>
          <p:cNvSpPr/>
          <p:nvPr/>
        </p:nvSpPr>
        <p:spPr>
          <a:xfrm>
            <a:off x="7479599" y="2156035"/>
            <a:ext cx="4972529" cy="332398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b="1" dirty="0" smtClean="0">
                <a:latin typeface="Arial" panose="020B0604020202020204" pitchFamily="34" charset="0"/>
                <a:cs typeface="Arial" panose="020B0604020202020204" pitchFamily="34" charset="0"/>
              </a:rPr>
              <a:t>BeautifulSoup</a:t>
            </a:r>
            <a:r>
              <a:rPr lang="en-US" altLang="zh-CN" sz="2000" dirty="0" smtClean="0">
                <a:latin typeface="Arial" panose="020B0604020202020204" pitchFamily="34" charset="0"/>
                <a:cs typeface="Arial" panose="020B0604020202020204" pitchFamily="34" charset="0"/>
              </a:rPr>
              <a:t>: Webpages Crawler</a:t>
            </a:r>
          </a:p>
          <a:p>
            <a:pPr marL="285750" indent="-285750">
              <a:lnSpc>
                <a:spcPct val="150000"/>
              </a:lnSpc>
              <a:buFont typeface="Arial" panose="020B0604020202020204" pitchFamily="34" charset="0"/>
              <a:buChar char="•"/>
            </a:pPr>
            <a:r>
              <a:rPr lang="en-US" altLang="zh-CN" sz="2000" b="1" dirty="0" err="1" smtClean="0">
                <a:latin typeface="Arial" panose="020B0604020202020204" pitchFamily="34" charset="0"/>
                <a:cs typeface="Arial" panose="020B0604020202020204" pitchFamily="34" charset="0"/>
              </a:rPr>
              <a:t>LangChain</a:t>
            </a:r>
            <a:r>
              <a:rPr lang="en-US" altLang="zh-CN" sz="2000" dirty="0" smtClean="0">
                <a:latin typeface="Arial" panose="020B0604020202020204" pitchFamily="34" charset="0"/>
                <a:cs typeface="Arial" panose="020B0604020202020204" pitchFamily="34" charset="0"/>
              </a:rPr>
              <a:t>: LLMs Framework</a:t>
            </a:r>
          </a:p>
          <a:p>
            <a:pPr marL="285750" indent="-285750">
              <a:lnSpc>
                <a:spcPct val="150000"/>
              </a:lnSpc>
              <a:buFont typeface="Arial" panose="020B0604020202020204" pitchFamily="34" charset="0"/>
              <a:buChar char="•"/>
            </a:pPr>
            <a:r>
              <a:rPr lang="en-US" altLang="zh-CN" sz="2000" b="1" dirty="0" err="1" smtClean="0">
                <a:latin typeface="Arial" panose="020B0604020202020204" pitchFamily="34" charset="0"/>
                <a:cs typeface="Arial" panose="020B0604020202020204" pitchFamily="34" charset="0"/>
              </a:rPr>
              <a:t>OpenAI</a:t>
            </a:r>
            <a:r>
              <a:rPr lang="en-US" altLang="zh-CN" sz="2000" dirty="0" smtClean="0">
                <a:latin typeface="Arial" panose="020B0604020202020204" pitchFamily="34" charset="0"/>
                <a:cs typeface="Arial" panose="020B0604020202020204" pitchFamily="34" charset="0"/>
              </a:rPr>
              <a:t>: LLMs Core Modules</a:t>
            </a:r>
          </a:p>
          <a:p>
            <a:pPr marL="285750" indent="-285750">
              <a:lnSpc>
                <a:spcPct val="150000"/>
              </a:lnSpc>
              <a:buFont typeface="Arial" panose="020B0604020202020204" pitchFamily="34" charset="0"/>
              <a:buChar char="•"/>
            </a:pPr>
            <a:r>
              <a:rPr lang="en-US" altLang="zh-CN" sz="2000" b="1" dirty="0" smtClean="0">
                <a:latin typeface="Arial" panose="020B0604020202020204" pitchFamily="34" charset="0"/>
                <a:cs typeface="Arial" panose="020B0604020202020204" pitchFamily="34" charset="0"/>
              </a:rPr>
              <a:t>Chroma</a:t>
            </a:r>
            <a:r>
              <a:rPr lang="en-US" altLang="zh-CN" sz="2000" dirty="0" smtClean="0">
                <a:latin typeface="Arial" panose="020B0604020202020204" pitchFamily="34" charset="0"/>
                <a:cs typeface="Arial" panose="020B0604020202020204" pitchFamily="34" charset="0"/>
              </a:rPr>
              <a:t>: </a:t>
            </a:r>
            <a:r>
              <a:rPr lang="en-US" altLang="zh-CN" sz="2000" dirty="0" err="1" smtClean="0">
                <a:latin typeface="Arial" panose="020B0604020202020204" pitchFamily="34" charset="0"/>
                <a:cs typeface="Arial" panose="020B0604020202020204" pitchFamily="34" charset="0"/>
              </a:rPr>
              <a:t>Vectorstore</a:t>
            </a:r>
            <a:endParaRPr lang="en-US" altLang="zh-CN" sz="20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sz="2000" b="1" dirty="0" err="1" smtClean="0">
                <a:latin typeface="Arial" panose="020B0604020202020204" pitchFamily="34" charset="0"/>
                <a:cs typeface="Arial" panose="020B0604020202020204" pitchFamily="34" charset="0"/>
              </a:rPr>
              <a:t>Pyqt</a:t>
            </a:r>
            <a:r>
              <a:rPr lang="en-US" altLang="zh-CN" sz="2000" dirty="0" smtClean="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Graphic </a:t>
            </a:r>
            <a:r>
              <a:rPr lang="en-US" altLang="zh-CN" sz="2000" dirty="0" smtClean="0">
                <a:latin typeface="Arial" panose="020B0604020202020204" pitchFamily="34" charset="0"/>
                <a:cs typeface="Arial" panose="020B0604020202020204" pitchFamily="34" charset="0"/>
              </a:rPr>
              <a:t>User I</a:t>
            </a:r>
            <a:r>
              <a:rPr lang="zh-CN" altLang="en-US" sz="2000" dirty="0" smtClean="0">
                <a:latin typeface="Arial" panose="020B0604020202020204" pitchFamily="34" charset="0"/>
                <a:cs typeface="Arial" panose="020B0604020202020204" pitchFamily="34" charset="0"/>
              </a:rPr>
              <a:t>nterface</a:t>
            </a:r>
            <a:endParaRPr lang="en-US" altLang="zh-CN" sz="20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zh-CN" altLang="en-US" sz="2000" b="1" dirty="0" smtClean="0">
                <a:latin typeface="Arial" panose="020B0604020202020204" pitchFamily="34" charset="0"/>
                <a:cs typeface="Arial" panose="020B0604020202020204" pitchFamily="34" charset="0"/>
              </a:rPr>
              <a:t>Asyncio</a:t>
            </a:r>
            <a:r>
              <a:rPr lang="en-US" altLang="zh-CN" sz="2000" dirty="0" smtClean="0">
                <a:latin typeface="Arial" panose="020B0604020202020204" pitchFamily="34" charset="0"/>
                <a:cs typeface="Arial" panose="020B0604020202020204" pitchFamily="34" charset="0"/>
              </a:rPr>
              <a:t>: </a:t>
            </a:r>
            <a:r>
              <a:rPr lang="en-US" altLang="zh-CN" sz="2000" dirty="0" err="1" smtClean="0">
                <a:latin typeface="Arial" panose="020B0604020202020204" pitchFamily="34" charset="0"/>
                <a:cs typeface="Arial" panose="020B0604020202020204" pitchFamily="34" charset="0"/>
              </a:rPr>
              <a:t>Coroutine</a:t>
            </a:r>
            <a:endParaRPr lang="en-US" altLang="zh-CN" sz="20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sz="2000" b="1" dirty="0" err="1" smtClean="0">
                <a:solidFill>
                  <a:schemeClr val="bg1">
                    <a:lumMod val="85000"/>
                  </a:schemeClr>
                </a:solidFill>
                <a:latin typeface="Arial" panose="020B0604020202020204" pitchFamily="34" charset="0"/>
                <a:cs typeface="Arial" panose="020B0604020202020204" pitchFamily="34" charset="0"/>
              </a:rPr>
              <a:t>Huggingface</a:t>
            </a:r>
            <a:r>
              <a:rPr lang="en-US" altLang="zh-CN" sz="2000" dirty="0" smtClean="0">
                <a:solidFill>
                  <a:schemeClr val="bg1">
                    <a:lumMod val="85000"/>
                  </a:schemeClr>
                </a:solidFill>
                <a:latin typeface="Arial" panose="020B0604020202020204" pitchFamily="34" charset="0"/>
                <a:cs typeface="Arial" panose="020B0604020202020204" pitchFamily="34" charset="0"/>
              </a:rPr>
              <a:t>: Deployment</a:t>
            </a:r>
          </a:p>
        </p:txBody>
      </p:sp>
    </p:spTree>
    <p:extLst>
      <p:ext uri="{BB962C8B-B14F-4D97-AF65-F5344CB8AC3E}">
        <p14:creationId xmlns:p14="http://schemas.microsoft.com/office/powerpoint/2010/main" val="26441915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a:latin typeface="Arial" panose="020B0604020202020204" pitchFamily="34" charset="0"/>
                <a:ea typeface="微软雅黑" pitchFamily="34" charset="-122"/>
                <a:cs typeface="Arial" panose="020B0604020202020204" pitchFamily="34" charset="0"/>
              </a:rPr>
              <a:t>3</a:t>
            </a:r>
            <a:r>
              <a:rPr lang="en-US" altLang="zh-CN" sz="4000" dirty="0" smtClean="0">
                <a:latin typeface="Arial" panose="020B0604020202020204" pitchFamily="34" charset="0"/>
                <a:ea typeface="微软雅黑" pitchFamily="34" charset="-122"/>
                <a:cs typeface="Arial" panose="020B0604020202020204" pitchFamily="34" charset="0"/>
              </a:rPr>
              <a:t>. Data Preparation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3" name="内容占位符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6974" y="2343573"/>
            <a:ext cx="5328248" cy="3654106"/>
          </a:xfrm>
        </p:spPr>
      </p:pic>
      <p:pic>
        <p:nvPicPr>
          <p:cNvPr id="13" name="内容占位符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48" y="4414466"/>
            <a:ext cx="1073214" cy="1300484"/>
          </a:xfrm>
          <a:prstGeom prst="rect">
            <a:avLst/>
          </a:prstGeom>
        </p:spPr>
      </p:pic>
      <p:sp>
        <p:nvSpPr>
          <p:cNvPr id="14" name="右箭头 13"/>
          <p:cNvSpPr/>
          <p:nvPr/>
        </p:nvSpPr>
        <p:spPr>
          <a:xfrm rot="19765773">
            <a:off x="1906153" y="4566598"/>
            <a:ext cx="731520" cy="4876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 name="右箭头 14"/>
          <p:cNvSpPr/>
          <p:nvPr/>
        </p:nvSpPr>
        <p:spPr>
          <a:xfrm>
            <a:off x="8946024" y="3926786"/>
            <a:ext cx="731520" cy="4876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87983" y="3218232"/>
            <a:ext cx="1647602" cy="708554"/>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1261" y="2934670"/>
            <a:ext cx="1905000" cy="1905000"/>
          </a:xfrm>
          <a:prstGeom prst="rect">
            <a:avLst/>
          </a:prstGeom>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462" y="2112415"/>
            <a:ext cx="1206551" cy="1206551"/>
          </a:xfrm>
          <a:prstGeom prst="rect">
            <a:avLst/>
          </a:prstGeom>
        </p:spPr>
      </p:pic>
      <p:sp>
        <p:nvSpPr>
          <p:cNvPr id="20" name="右箭头 19"/>
          <p:cNvSpPr/>
          <p:nvPr/>
        </p:nvSpPr>
        <p:spPr>
          <a:xfrm rot="5400000">
            <a:off x="715995" y="3643330"/>
            <a:ext cx="731520" cy="4876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1" name="文本框 20"/>
          <p:cNvSpPr txBox="1"/>
          <p:nvPr/>
        </p:nvSpPr>
        <p:spPr>
          <a:xfrm>
            <a:off x="3757921" y="6373582"/>
            <a:ext cx="3906354" cy="377365"/>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Data collection in DST-GPT</a:t>
            </a:r>
            <a:endParaRPr lang="en-US" altLang="zh-CN" dirty="0">
              <a:latin typeface="Arial" panose="020B0604020202020204" pitchFamily="34" charset="0"/>
              <a:cs typeface="Arial" panose="020B0604020202020204" pitchFamily="34" charset="0"/>
            </a:endParaRPr>
          </a:p>
        </p:txBody>
      </p:sp>
      <p:sp>
        <p:nvSpPr>
          <p:cNvPr id="22" name="文本框 21"/>
          <p:cNvSpPr txBox="1"/>
          <p:nvPr/>
        </p:nvSpPr>
        <p:spPr>
          <a:xfrm>
            <a:off x="349152" y="5722597"/>
            <a:ext cx="1483823" cy="307777"/>
          </a:xfrm>
          <a:prstGeom prst="rect">
            <a:avLst/>
          </a:prstGeom>
          <a:noFill/>
        </p:spPr>
        <p:txBody>
          <a:bodyPr wrap="square" rtlCol="0">
            <a:spAutoFit/>
          </a:bodyPr>
          <a:lstStyle/>
          <a:p>
            <a:r>
              <a:rPr lang="en-US" altLang="zh-CN" sz="1400" dirty="0" err="1" smtClean="0">
                <a:latin typeface="Arial" panose="020B0604020202020204" pitchFamily="34" charset="0"/>
                <a:cs typeface="Arial" panose="020B0604020202020204" pitchFamily="34" charset="0"/>
              </a:rPr>
              <a:t>Courpus</a:t>
            </a:r>
            <a:r>
              <a:rPr lang="en-US" altLang="zh-CN" sz="1400" dirty="0" smtClean="0">
                <a:latin typeface="Arial" panose="020B0604020202020204" pitchFamily="34" charset="0"/>
                <a:cs typeface="Arial" panose="020B0604020202020204" pitchFamily="34" charset="0"/>
              </a:rPr>
              <a:t> Source</a:t>
            </a:r>
            <a:endParaRPr lang="en-US" altLang="zh-CN" sz="1400" dirty="0">
              <a:latin typeface="Arial" panose="020B0604020202020204" pitchFamily="34" charset="0"/>
              <a:cs typeface="Arial" panose="020B0604020202020204" pitchFamily="34" charset="0"/>
            </a:endParaRPr>
          </a:p>
        </p:txBody>
      </p:sp>
      <p:sp>
        <p:nvSpPr>
          <p:cNvPr id="23" name="文本框 22"/>
          <p:cNvSpPr txBox="1"/>
          <p:nvPr/>
        </p:nvSpPr>
        <p:spPr>
          <a:xfrm>
            <a:off x="857626" y="3194785"/>
            <a:ext cx="500221"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PC</a:t>
            </a:r>
            <a:endParaRPr lang="en-US" altLang="zh-CN" sz="1400" dirty="0">
              <a:latin typeface="Arial" panose="020B0604020202020204" pitchFamily="34" charset="0"/>
              <a:cs typeface="Arial" panose="020B0604020202020204" pitchFamily="34" charset="0"/>
            </a:endParaRPr>
          </a:p>
        </p:txBody>
      </p:sp>
      <p:sp>
        <p:nvSpPr>
          <p:cNvPr id="24" name="文本框 23"/>
          <p:cNvSpPr txBox="1"/>
          <p:nvPr/>
        </p:nvSpPr>
        <p:spPr>
          <a:xfrm>
            <a:off x="10501994" y="4722243"/>
            <a:ext cx="988266"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Plain Text</a:t>
            </a:r>
            <a:endParaRPr lang="en-US" altLang="zh-CN" sz="1400" dirty="0">
              <a:latin typeface="Arial" panose="020B0604020202020204" pitchFamily="34" charset="0"/>
              <a:cs typeface="Arial" panose="020B0604020202020204" pitchFamily="34" charset="0"/>
            </a:endParaRPr>
          </a:p>
        </p:txBody>
      </p:sp>
      <p:sp>
        <p:nvSpPr>
          <p:cNvPr id="25" name="文本框 24"/>
          <p:cNvSpPr txBox="1"/>
          <p:nvPr/>
        </p:nvSpPr>
        <p:spPr>
          <a:xfrm>
            <a:off x="4376197" y="6004327"/>
            <a:ext cx="3033829"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A webpage example of item ‘axe’</a:t>
            </a:r>
            <a:endParaRPr lang="en-US" altLang="zh-CN" sz="1400" dirty="0">
              <a:latin typeface="Arial" panose="020B0604020202020204" pitchFamily="34" charset="0"/>
              <a:cs typeface="Arial" panose="020B0604020202020204" pitchFamily="34" charset="0"/>
            </a:endParaRPr>
          </a:p>
        </p:txBody>
      </p:sp>
      <p:cxnSp>
        <p:nvCxnSpPr>
          <p:cNvPr id="27" name="肘形连接符 26"/>
          <p:cNvCxnSpPr>
            <a:endCxn id="19" idx="0"/>
          </p:cNvCxnSpPr>
          <p:nvPr/>
        </p:nvCxnSpPr>
        <p:spPr>
          <a:xfrm rot="16200000" flipV="1">
            <a:off x="5586036" y="-2365883"/>
            <a:ext cx="926272" cy="9882868"/>
          </a:xfrm>
          <a:prstGeom prst="bentConnector3">
            <a:avLst>
              <a:gd name="adj1" fmla="val 20877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670631" y="4414466"/>
            <a:ext cx="1337662" cy="523220"/>
          </a:xfrm>
          <a:prstGeom prst="rect">
            <a:avLst/>
          </a:prstGeom>
          <a:noFill/>
        </p:spPr>
        <p:txBody>
          <a:bodyPr wrap="square" rtlCol="0">
            <a:spAutoFit/>
          </a:bodyPr>
          <a:lstStyle/>
          <a:p>
            <a:pPr algn="ctr"/>
            <a:r>
              <a:rPr lang="en-US" altLang="zh-CN" sz="1400" dirty="0" smtClean="0">
                <a:latin typeface="Arial" panose="020B0604020202020204" pitchFamily="34" charset="0"/>
                <a:cs typeface="Arial" panose="020B0604020202020204" pitchFamily="34" charset="0"/>
              </a:rPr>
              <a:t>text-only</a:t>
            </a:r>
          </a:p>
          <a:p>
            <a:pPr algn="ctr"/>
            <a:r>
              <a:rPr lang="en-US" altLang="zh-CN" sz="1400" dirty="0" smtClean="0">
                <a:latin typeface="Arial" panose="020B0604020202020204" pitchFamily="34" charset="0"/>
                <a:cs typeface="Arial" panose="020B0604020202020204" pitchFamily="34" charset="0"/>
              </a:rPr>
              <a:t>~5000 pages</a:t>
            </a:r>
            <a:endParaRPr lang="en-US" altLang="zh-CN" sz="1400" dirty="0">
              <a:latin typeface="Arial" panose="020B0604020202020204" pitchFamily="34" charset="0"/>
              <a:cs typeface="Arial" panose="020B0604020202020204" pitchFamily="34" charset="0"/>
            </a:endParaRPr>
          </a:p>
        </p:txBody>
      </p:sp>
      <p:sp>
        <p:nvSpPr>
          <p:cNvPr id="32" name="矩形 31"/>
          <p:cNvSpPr/>
          <p:nvPr/>
        </p:nvSpPr>
        <p:spPr>
          <a:xfrm>
            <a:off x="3305387" y="4064001"/>
            <a:ext cx="2959946" cy="1368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矩形 32"/>
          <p:cNvSpPr/>
          <p:nvPr/>
        </p:nvSpPr>
        <p:spPr>
          <a:xfrm>
            <a:off x="6460987" y="3249390"/>
            <a:ext cx="1727974" cy="26934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4" name="文本框 33"/>
          <p:cNvSpPr txBox="1"/>
          <p:nvPr/>
        </p:nvSpPr>
        <p:spPr>
          <a:xfrm>
            <a:off x="4376197" y="5414820"/>
            <a:ext cx="1163765" cy="307777"/>
          </a:xfrm>
          <a:prstGeom prst="rect">
            <a:avLst/>
          </a:prstGeom>
          <a:noFill/>
        </p:spPr>
        <p:txBody>
          <a:bodyPr wrap="square" rtlCol="0">
            <a:spAutoFit/>
          </a:bodyPr>
          <a:lstStyle/>
          <a:p>
            <a:r>
              <a:rPr lang="en-US" altLang="zh-CN" sz="1400" dirty="0" err="1" smtClean="0">
                <a:solidFill>
                  <a:srgbClr val="FF0000"/>
                </a:solidFill>
                <a:latin typeface="Arial" panose="020B0604020202020204" pitchFamily="34" charset="0"/>
                <a:cs typeface="Arial" panose="020B0604020202020204" pitchFamily="34" charset="0"/>
              </a:rPr>
              <a:t>Desciption</a:t>
            </a:r>
            <a:r>
              <a:rPr lang="en-US" altLang="zh-CN" sz="1400" dirty="0" err="1">
                <a:solidFill>
                  <a:srgbClr val="FF0000"/>
                </a:solidFill>
                <a:latin typeface="Arial" panose="020B0604020202020204" pitchFamily="34" charset="0"/>
                <a:cs typeface="Arial" panose="020B0604020202020204" pitchFamily="34" charset="0"/>
              </a:rPr>
              <a:t>s</a:t>
            </a:r>
            <a:endParaRPr lang="en-US" altLang="zh-CN" sz="1400" dirty="0">
              <a:solidFill>
                <a:srgbClr val="FF0000"/>
              </a:solidFill>
              <a:latin typeface="Arial" panose="020B0604020202020204" pitchFamily="34" charset="0"/>
              <a:cs typeface="Arial" panose="020B0604020202020204" pitchFamily="34" charset="0"/>
            </a:endParaRPr>
          </a:p>
        </p:txBody>
      </p:sp>
      <p:sp>
        <p:nvSpPr>
          <p:cNvPr id="35" name="文本框 34"/>
          <p:cNvSpPr txBox="1"/>
          <p:nvPr/>
        </p:nvSpPr>
        <p:spPr>
          <a:xfrm>
            <a:off x="6049171" y="2836262"/>
            <a:ext cx="1163765" cy="307777"/>
          </a:xfrm>
          <a:prstGeom prst="rect">
            <a:avLst/>
          </a:prstGeom>
          <a:noFill/>
        </p:spPr>
        <p:txBody>
          <a:bodyPr wrap="square" rtlCol="0">
            <a:spAutoFit/>
          </a:bodyPr>
          <a:lstStyle/>
          <a:p>
            <a:r>
              <a:rPr lang="en-US" altLang="zh-CN" sz="1400" dirty="0" smtClean="0">
                <a:solidFill>
                  <a:srgbClr val="FF0000"/>
                </a:solidFill>
                <a:latin typeface="Arial" panose="020B0604020202020204" pitchFamily="34" charset="0"/>
                <a:cs typeface="Arial" panose="020B0604020202020204" pitchFamily="34" charset="0"/>
              </a:rPr>
              <a:t>Attributes</a:t>
            </a:r>
            <a:endParaRPr lang="en-US" altLang="zh-CN" sz="1400" dirty="0">
              <a:solidFill>
                <a:srgbClr val="FF0000"/>
              </a:solidFill>
              <a:latin typeface="Arial" panose="020B0604020202020204" pitchFamily="34" charset="0"/>
              <a:cs typeface="Arial" panose="020B0604020202020204" pitchFamily="34" charset="0"/>
            </a:endParaRPr>
          </a:p>
        </p:txBody>
      </p:sp>
      <p:sp>
        <p:nvSpPr>
          <p:cNvPr id="36" name="矩形 35"/>
          <p:cNvSpPr/>
          <p:nvPr/>
        </p:nvSpPr>
        <p:spPr>
          <a:xfrm>
            <a:off x="2725041" y="1311980"/>
            <a:ext cx="6614421" cy="923330"/>
          </a:xfrm>
          <a:prstGeom prst="rect">
            <a:avLst/>
          </a:prstGeom>
        </p:spPr>
        <p:txBody>
          <a:bodyPr wrap="square">
            <a:spAutoFit/>
          </a:bodyPr>
          <a:lstStyle/>
          <a:p>
            <a:r>
              <a:rPr lang="en-US" altLang="zh-CN" b="1" dirty="0">
                <a:solidFill>
                  <a:schemeClr val="accent1">
                    <a:lumMod val="75000"/>
                  </a:schemeClr>
                </a:solidFill>
                <a:latin typeface="Arial" panose="020B0604020202020204" pitchFamily="34" charset="0"/>
                <a:cs typeface="Arial" panose="020B0604020202020204" pitchFamily="34" charset="0"/>
              </a:rPr>
              <a:t>https://dontstarve.fandom.com/wiki/</a:t>
            </a:r>
            <a:r>
              <a:rPr lang="en-US" altLang="zh-CN" dirty="0">
                <a:solidFill>
                  <a:schemeClr val="accent1">
                    <a:lumMod val="75000"/>
                  </a:schemeClr>
                </a:solidFill>
                <a:latin typeface="Arial" panose="020B0604020202020204" pitchFamily="34" charset="0"/>
                <a:cs typeface="Arial" panose="020B0604020202020204" pitchFamily="34" charset="0"/>
              </a:rPr>
              <a:t>Axe</a:t>
            </a:r>
            <a:endParaRPr lang="en-US" altLang="zh-CN" dirty="0" smtClean="0">
              <a:solidFill>
                <a:schemeClr val="accent1">
                  <a:lumMod val="75000"/>
                </a:schemeClr>
              </a:solidFill>
              <a:latin typeface="Arial" panose="020B0604020202020204" pitchFamily="34" charset="0"/>
              <a:cs typeface="Arial" panose="020B0604020202020204" pitchFamily="34" charset="0"/>
            </a:endParaRPr>
          </a:p>
          <a:p>
            <a:r>
              <a:rPr lang="en-US" altLang="zh-CN" b="1" dirty="0" smtClean="0">
                <a:solidFill>
                  <a:schemeClr val="accent1">
                    <a:lumMod val="75000"/>
                  </a:schemeClr>
                </a:solidFill>
                <a:latin typeface="Arial" panose="020B0604020202020204" pitchFamily="34" charset="0"/>
                <a:cs typeface="Arial" panose="020B0604020202020204" pitchFamily="34" charset="0"/>
              </a:rPr>
              <a:t>https</a:t>
            </a:r>
            <a:r>
              <a:rPr lang="en-US" altLang="zh-CN" b="1" dirty="0">
                <a:solidFill>
                  <a:schemeClr val="accent1">
                    <a:lumMod val="75000"/>
                  </a:schemeClr>
                </a:solidFill>
                <a:latin typeface="Arial" panose="020B0604020202020204" pitchFamily="34" charset="0"/>
                <a:cs typeface="Arial" panose="020B0604020202020204" pitchFamily="34" charset="0"/>
              </a:rPr>
              <a:t>://dontstarve.fandom.com/wiki/</a:t>
            </a:r>
            <a:r>
              <a:rPr lang="en-US" altLang="zh-CN" dirty="0">
                <a:solidFill>
                  <a:schemeClr val="accent1">
                    <a:lumMod val="75000"/>
                  </a:schemeClr>
                </a:solidFill>
                <a:latin typeface="Arial" panose="020B0604020202020204" pitchFamily="34" charset="0"/>
                <a:cs typeface="Arial" panose="020B0604020202020204" pitchFamily="34" charset="0"/>
              </a:rPr>
              <a:t>Tree/Evergreen </a:t>
            </a:r>
            <a:r>
              <a:rPr lang="en-US" altLang="zh-CN" b="1" dirty="0" smtClean="0">
                <a:solidFill>
                  <a:schemeClr val="accent1">
                    <a:lumMod val="75000"/>
                  </a:schemeClr>
                </a:solidFill>
                <a:latin typeface="Arial" panose="020B0604020202020204" pitchFamily="34" charset="0"/>
                <a:cs typeface="Arial" panose="020B0604020202020204" pitchFamily="34" charset="0"/>
              </a:rPr>
              <a:t>https</a:t>
            </a:r>
            <a:r>
              <a:rPr lang="en-US" altLang="zh-CN" b="1" dirty="0">
                <a:solidFill>
                  <a:schemeClr val="accent1">
                    <a:lumMod val="75000"/>
                  </a:schemeClr>
                </a:solidFill>
                <a:latin typeface="Arial" panose="020B0604020202020204" pitchFamily="34" charset="0"/>
                <a:cs typeface="Arial" panose="020B0604020202020204" pitchFamily="34" charset="0"/>
              </a:rPr>
              <a:t>://</a:t>
            </a:r>
            <a:r>
              <a:rPr lang="en-US" altLang="zh-CN" b="1" dirty="0" smtClean="0">
                <a:solidFill>
                  <a:schemeClr val="accent1">
                    <a:lumMod val="75000"/>
                  </a:schemeClr>
                </a:solidFill>
                <a:latin typeface="Arial" panose="020B0604020202020204" pitchFamily="34" charset="0"/>
                <a:cs typeface="Arial" panose="020B0604020202020204" pitchFamily="34" charset="0"/>
              </a:rPr>
              <a:t>dontstarve.fandom.com/wiki/</a:t>
            </a:r>
            <a:r>
              <a:rPr lang="en-US" altLang="zh-CN" dirty="0" smtClean="0">
                <a:solidFill>
                  <a:schemeClr val="accent1">
                    <a:lumMod val="75000"/>
                  </a:schemeClr>
                </a:solidFill>
                <a:latin typeface="Arial" panose="020B0604020202020204" pitchFamily="34" charset="0"/>
                <a:cs typeface="Arial" panose="020B0604020202020204" pitchFamily="34" charset="0"/>
              </a:rPr>
              <a:t>Willow/Quotes</a:t>
            </a:r>
            <a:endParaRPr lang="zh-CN" altLang="en-US" dirty="0">
              <a:solidFill>
                <a:schemeClr val="accent1">
                  <a:lumMod val="75000"/>
                </a:schemeClr>
              </a:solidFill>
              <a:latin typeface="Arial" panose="020B0604020202020204" pitchFamily="34" charset="0"/>
              <a:cs typeface="Arial" panose="020B0604020202020204" pitchFamily="34" charset="0"/>
            </a:endParaRPr>
          </a:p>
        </p:txBody>
      </p:sp>
      <p:sp>
        <p:nvSpPr>
          <p:cNvPr id="38" name="椭圆 37"/>
          <p:cNvSpPr/>
          <p:nvPr/>
        </p:nvSpPr>
        <p:spPr>
          <a:xfrm>
            <a:off x="3757921" y="3970677"/>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9" name="椭圆 38"/>
          <p:cNvSpPr/>
          <p:nvPr/>
        </p:nvSpPr>
        <p:spPr>
          <a:xfrm>
            <a:off x="4607800" y="3619958"/>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椭圆 40"/>
          <p:cNvSpPr/>
          <p:nvPr/>
        </p:nvSpPr>
        <p:spPr>
          <a:xfrm>
            <a:off x="7060823" y="3556876"/>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 name="椭圆 41"/>
          <p:cNvSpPr/>
          <p:nvPr/>
        </p:nvSpPr>
        <p:spPr>
          <a:xfrm>
            <a:off x="6456613" y="4883568"/>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3" name="文本框 42"/>
          <p:cNvSpPr txBox="1"/>
          <p:nvPr/>
        </p:nvSpPr>
        <p:spPr>
          <a:xfrm>
            <a:off x="5068201" y="3611379"/>
            <a:ext cx="1163765" cy="307777"/>
          </a:xfrm>
          <a:prstGeom prst="rect">
            <a:avLst/>
          </a:prstGeom>
          <a:noFill/>
        </p:spPr>
        <p:txBody>
          <a:bodyPr wrap="square" rtlCol="0">
            <a:spAutoFit/>
          </a:bodyPr>
          <a:lstStyle/>
          <a:p>
            <a:r>
              <a:rPr lang="en-US" altLang="zh-CN" sz="1400" dirty="0" smtClean="0">
                <a:solidFill>
                  <a:schemeClr val="accent1">
                    <a:lumMod val="75000"/>
                  </a:schemeClr>
                </a:solidFill>
                <a:latin typeface="Arial" panose="020B0604020202020204" pitchFamily="34" charset="0"/>
                <a:cs typeface="Arial" panose="020B0604020202020204" pitchFamily="34" charset="0"/>
              </a:rPr>
              <a:t>Child URLs</a:t>
            </a:r>
            <a:endParaRPr lang="en-US" altLang="zh-CN" sz="1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89930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a:latin typeface="Arial" panose="020B0604020202020204" pitchFamily="34" charset="0"/>
                <a:ea typeface="微软雅黑" pitchFamily="34" charset="-122"/>
                <a:cs typeface="Arial" panose="020B0604020202020204" pitchFamily="34" charset="0"/>
              </a:rPr>
              <a:t>3</a:t>
            </a:r>
            <a:r>
              <a:rPr lang="en-US" altLang="zh-CN" sz="4000" dirty="0" smtClean="0">
                <a:latin typeface="Arial" panose="020B0604020202020204" pitchFamily="34" charset="0"/>
                <a:ea typeface="微软雅黑" pitchFamily="34" charset="-122"/>
                <a:cs typeface="Arial" panose="020B0604020202020204" pitchFamily="34" charset="0"/>
              </a:rPr>
              <a:t>. Data Preparation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21" name="文本框 20"/>
          <p:cNvSpPr txBox="1"/>
          <p:nvPr/>
        </p:nvSpPr>
        <p:spPr>
          <a:xfrm>
            <a:off x="3905207" y="5837431"/>
            <a:ext cx="455422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Refined corpus </a:t>
            </a:r>
            <a:r>
              <a:rPr lang="en-US" altLang="zh-CN" dirty="0">
                <a:latin typeface="Arial" panose="020B0604020202020204" pitchFamily="34" charset="0"/>
                <a:cs typeface="Arial" panose="020B0604020202020204" pitchFamily="34" charset="0"/>
              </a:rPr>
              <a:t>d</a:t>
            </a:r>
            <a:r>
              <a:rPr lang="en-US" altLang="zh-CN" dirty="0" smtClean="0">
                <a:latin typeface="Arial" panose="020B0604020202020204" pitchFamily="34" charset="0"/>
                <a:cs typeface="Arial" panose="020B0604020202020204" pitchFamily="34" charset="0"/>
              </a:rPr>
              <a:t>ata in JSON file</a:t>
            </a:r>
            <a:endParaRPr lang="en-US" altLang="zh-CN"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3"/>
          <a:stretch>
            <a:fillRect/>
          </a:stretch>
        </p:blipFill>
        <p:spPr>
          <a:xfrm>
            <a:off x="1213966" y="1449121"/>
            <a:ext cx="3407112" cy="4202606"/>
          </a:xfrm>
          <a:prstGeom prst="rect">
            <a:avLst/>
          </a:prstGeom>
        </p:spPr>
      </p:pic>
      <p:sp>
        <p:nvSpPr>
          <p:cNvPr id="18" name="矩形 17"/>
          <p:cNvSpPr/>
          <p:nvPr/>
        </p:nvSpPr>
        <p:spPr>
          <a:xfrm>
            <a:off x="4724361" y="1449121"/>
            <a:ext cx="7131051" cy="4293483"/>
          </a:xfrm>
          <a:prstGeom prst="rect">
            <a:avLst/>
          </a:prstGeom>
        </p:spPr>
        <p:txBody>
          <a:bodyPr wrap="square">
            <a:spAutoFit/>
          </a:bodyPr>
          <a:lstStyle/>
          <a:p>
            <a:r>
              <a:rPr lang="en-US" altLang="zh-CN" sz="700" dirty="0">
                <a:latin typeface="Arial" panose="020B0604020202020204" pitchFamily="34" charset="0"/>
                <a:cs typeface="Arial" panose="020B0604020202020204" pitchFamily="34" charset="0"/>
              </a:rPr>
              <a:t>Hunger |Incomplete, Gameplay English Deutsch </a:t>
            </a:r>
            <a:r>
              <a:rPr lang="en-US" altLang="zh-CN" sz="700" dirty="0" err="1">
                <a:latin typeface="Arial" panose="020B0604020202020204" pitchFamily="34" charset="0"/>
                <a:cs typeface="Arial" panose="020B0604020202020204" pitchFamily="34" charset="0"/>
              </a:rPr>
              <a:t>Español</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Français</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Italiano</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日本語 </a:t>
            </a:r>
            <a:r>
              <a:rPr lang="en-US" altLang="zh-CN" sz="700" dirty="0" err="1">
                <a:latin typeface="Arial" panose="020B0604020202020204" pitchFamily="34" charset="0"/>
                <a:cs typeface="Arial" panose="020B0604020202020204" pitchFamily="34" charset="0"/>
              </a:rPr>
              <a:t>Polski</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Português</a:t>
            </a:r>
            <a:r>
              <a:rPr lang="en-US" altLang="zh-CN" sz="700" dirty="0">
                <a:latin typeface="Arial" panose="020B0604020202020204" pitchFamily="34" charset="0"/>
                <a:cs typeface="Arial" panose="020B0604020202020204" pitchFamily="34" charset="0"/>
              </a:rPr>
              <a:t> </a:t>
            </a:r>
            <a:r>
              <a:rPr lang="az-Cyrl-AZ" altLang="zh-CN" sz="700" dirty="0">
                <a:latin typeface="Arial" panose="020B0604020202020204" pitchFamily="34" charset="0"/>
                <a:cs typeface="Arial" panose="020B0604020202020204" pitchFamily="34" charset="0"/>
              </a:rPr>
              <a:t>Русский </a:t>
            </a:r>
            <a:r>
              <a:rPr lang="en-US" altLang="zh-CN" sz="700" dirty="0" err="1">
                <a:latin typeface="Arial" panose="020B0604020202020204" pitchFamily="34" charset="0"/>
                <a:cs typeface="Arial" panose="020B0604020202020204" pitchFamily="34" charset="0"/>
              </a:rPr>
              <a:t>Tiếng</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Việt</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中文 </a:t>
            </a:r>
            <a:r>
              <a:rPr lang="en-US" altLang="zh-CN" sz="700" dirty="0">
                <a:latin typeface="Arial" panose="020B0604020202020204" pitchFamily="34" charset="0"/>
                <a:cs typeface="Arial" panose="020B0604020202020204" pitchFamily="34" charset="0"/>
              </a:rPr>
              <a:t>Hunger View source View history Talk (1) This article is incomplete because it needs Hamlet and DST new character </a:t>
            </a:r>
            <a:r>
              <a:rPr lang="en-US" altLang="zh-CN" sz="700" dirty="0" err="1">
                <a:latin typeface="Arial" panose="020B0604020202020204" pitchFamily="34" charset="0"/>
                <a:cs typeface="Arial" panose="020B0604020202020204" pitchFamily="34" charset="0"/>
              </a:rPr>
              <a:t>info.Please</a:t>
            </a:r>
            <a:r>
              <a:rPr lang="en-US" altLang="zh-CN" sz="700" dirty="0">
                <a:latin typeface="Arial" panose="020B0604020202020204" pitchFamily="34" charset="0"/>
                <a:cs typeface="Arial" panose="020B0604020202020204" pitchFamily="34" charset="0"/>
              </a:rPr>
              <a:t> help to improve the article, or discuss the issue with the community on the comment section. “I'm so hungry!” –Wilson “I need food!” –Willow “My mighty belly is empty!” –Wolfgang “I am full of emptiness.” –Wendy “FUEL RESERVES LOW” –WX-78 “Librarian needs food.” –</a:t>
            </a:r>
            <a:r>
              <a:rPr lang="en-US" altLang="zh-CN" sz="700" dirty="0" err="1">
                <a:latin typeface="Arial" panose="020B0604020202020204" pitchFamily="34" charset="0"/>
                <a:cs typeface="Arial" panose="020B0604020202020204" pitchFamily="34" charset="0"/>
              </a:rPr>
              <a:t>Wickerbottom</a:t>
            </a:r>
            <a:r>
              <a:rPr lang="en-US" altLang="zh-CN" sz="700" dirty="0">
                <a:latin typeface="Arial" panose="020B0604020202020204" pitchFamily="34" charset="0"/>
                <a:cs typeface="Arial" panose="020B0604020202020204" pitchFamily="34" charset="0"/>
              </a:rPr>
              <a:t> “I'm getting </a:t>
            </a:r>
            <a:r>
              <a:rPr lang="en-US" altLang="zh-CN" sz="700" dirty="0" err="1">
                <a:latin typeface="Arial" panose="020B0604020202020204" pitchFamily="34" charset="0"/>
                <a:cs typeface="Arial" panose="020B0604020202020204" pitchFamily="34" charset="0"/>
              </a:rPr>
              <a:t>peckish</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Woodie</a:t>
            </a:r>
            <a:r>
              <a:rPr lang="en-US" altLang="zh-CN" sz="700" dirty="0">
                <a:latin typeface="Arial" panose="020B0604020202020204" pitchFamily="34" charset="0"/>
                <a:cs typeface="Arial" panose="020B0604020202020204" pitchFamily="34" charset="0"/>
              </a:rPr>
              <a:t> “I am empty inside.” –Maxwell “I'm so hungry my cognitive abilities are failing!” –</a:t>
            </a:r>
            <a:r>
              <a:rPr lang="en-US" altLang="zh-CN" sz="700" dirty="0" err="1">
                <a:latin typeface="Arial" panose="020B0604020202020204" pitchFamily="34" charset="0"/>
                <a:cs typeface="Arial" panose="020B0604020202020204" pitchFamily="34" charset="0"/>
              </a:rPr>
              <a:t>Wagstaff</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Höw</a:t>
            </a:r>
            <a:r>
              <a:rPr lang="en-US" altLang="zh-CN" sz="700" dirty="0">
                <a:latin typeface="Arial" panose="020B0604020202020204" pitchFamily="34" charset="0"/>
                <a:cs typeface="Arial" panose="020B0604020202020204" pitchFamily="34" charset="0"/>
              </a:rPr>
              <a:t> I </a:t>
            </a:r>
            <a:r>
              <a:rPr lang="en-US" altLang="zh-CN" sz="700" dirty="0" err="1">
                <a:latin typeface="Arial" panose="020B0604020202020204" pitchFamily="34" charset="0"/>
                <a:cs typeface="Arial" panose="020B0604020202020204" pitchFamily="34" charset="0"/>
              </a:rPr>
              <a:t>löng</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för</a:t>
            </a:r>
            <a:r>
              <a:rPr lang="en-US" altLang="zh-CN" sz="700" dirty="0">
                <a:latin typeface="Arial" panose="020B0604020202020204" pitchFamily="34" charset="0"/>
                <a:cs typeface="Arial" panose="020B0604020202020204" pitchFamily="34" charset="0"/>
              </a:rPr>
              <a:t> a feast!” –</a:t>
            </a:r>
            <a:r>
              <a:rPr lang="en-US" altLang="zh-CN" sz="700" dirty="0" err="1">
                <a:latin typeface="Arial" panose="020B0604020202020204" pitchFamily="34" charset="0"/>
                <a:cs typeface="Arial" panose="020B0604020202020204" pitchFamily="34" charset="0"/>
              </a:rPr>
              <a:t>Wigfrid</a:t>
            </a:r>
            <a:r>
              <a:rPr lang="en-US" altLang="zh-CN" sz="700" dirty="0">
                <a:latin typeface="Arial" panose="020B0604020202020204" pitchFamily="34" charset="0"/>
                <a:cs typeface="Arial" panose="020B0604020202020204" pitchFamily="34" charset="0"/>
              </a:rPr>
              <a:t> “It's time for a snack!” –Webber “I'm crashing like a sick wave! </a:t>
            </a:r>
            <a:r>
              <a:rPr lang="en-US" altLang="zh-CN" sz="700" dirty="0" err="1">
                <a:latin typeface="Arial" panose="020B0604020202020204" pitchFamily="34" charset="0"/>
                <a:cs typeface="Arial" panose="020B0604020202020204" pitchFamily="34" charset="0"/>
              </a:rPr>
              <a:t>Gimme</a:t>
            </a:r>
            <a:r>
              <a:rPr lang="en-US" altLang="zh-CN" sz="700" dirty="0">
                <a:latin typeface="Arial" panose="020B0604020202020204" pitchFamily="34" charset="0"/>
                <a:cs typeface="Arial" panose="020B0604020202020204" pitchFamily="34" charset="0"/>
              </a:rPr>
              <a:t> food!” –</a:t>
            </a:r>
            <a:r>
              <a:rPr lang="en-US" altLang="zh-CN" sz="700" dirty="0" err="1">
                <a:latin typeface="Arial" panose="020B0604020202020204" pitchFamily="34" charset="0"/>
                <a:cs typeface="Arial" panose="020B0604020202020204" pitchFamily="34" charset="0"/>
              </a:rPr>
              <a:t>Walani</a:t>
            </a:r>
            <a:r>
              <a:rPr lang="en-US" altLang="zh-CN" sz="700" dirty="0">
                <a:latin typeface="Arial" panose="020B0604020202020204" pitchFamily="34" charset="0"/>
                <a:cs typeface="Arial" panose="020B0604020202020204" pitchFamily="34" charset="0"/>
              </a:rPr>
              <a:t> “I need food...” –</a:t>
            </a:r>
            <a:r>
              <a:rPr lang="en-US" altLang="zh-CN" sz="700" dirty="0" err="1">
                <a:latin typeface="Arial" panose="020B0604020202020204" pitchFamily="34" charset="0"/>
                <a:cs typeface="Arial" panose="020B0604020202020204" pitchFamily="34" charset="0"/>
              </a:rPr>
              <a:t>Warly</a:t>
            </a:r>
            <a:r>
              <a:rPr lang="en-US" altLang="zh-CN" sz="700" dirty="0">
                <a:latin typeface="Arial" panose="020B0604020202020204" pitchFamily="34" charset="0"/>
                <a:cs typeface="Arial" panose="020B0604020202020204" pitchFamily="34" charset="0"/>
              </a:rPr>
              <a:t> “I be hungry...” –</a:t>
            </a:r>
            <a:r>
              <a:rPr lang="en-US" altLang="zh-CN" sz="700" dirty="0" err="1">
                <a:latin typeface="Arial" panose="020B0604020202020204" pitchFamily="34" charset="0"/>
                <a:cs typeface="Arial" panose="020B0604020202020204" pitchFamily="34" charset="0"/>
              </a:rPr>
              <a:t>Woodlegs</a:t>
            </a:r>
            <a:r>
              <a:rPr lang="en-US" altLang="zh-CN" sz="700" dirty="0">
                <a:latin typeface="Arial" panose="020B0604020202020204" pitchFamily="34" charset="0"/>
                <a:cs typeface="Arial" panose="020B0604020202020204" pitchFamily="34" charset="0"/>
              </a:rPr>
              <a:t> “WILBA BELLY 'TIS GRUMBLY” –</a:t>
            </a:r>
            <a:r>
              <a:rPr lang="en-US" altLang="zh-CN" sz="700" dirty="0" err="1">
                <a:latin typeface="Arial" panose="020B0604020202020204" pitchFamily="34" charset="0"/>
                <a:cs typeface="Arial" panose="020B0604020202020204" pitchFamily="34" charset="0"/>
              </a:rPr>
              <a:t>Wilba</a:t>
            </a:r>
            <a:r>
              <a:rPr lang="en-US" altLang="zh-CN" sz="700" dirty="0">
                <a:latin typeface="Arial" panose="020B0604020202020204" pitchFamily="34" charset="0"/>
                <a:cs typeface="Arial" panose="020B0604020202020204" pitchFamily="34" charset="0"/>
              </a:rPr>
              <a:t> “Need stuff for belly” –Wormwood “When was the last time I ate?” –Wheeler “When's lunch?” –Winona “Oh no, I'm hungry again.” –</a:t>
            </a:r>
            <a:r>
              <a:rPr lang="en-US" altLang="zh-CN" sz="700" dirty="0" err="1">
                <a:latin typeface="Arial" panose="020B0604020202020204" pitchFamily="34" charset="0"/>
                <a:cs typeface="Arial" panose="020B0604020202020204" pitchFamily="34" charset="0"/>
              </a:rPr>
              <a:t>Wortox</a:t>
            </a:r>
            <a:r>
              <a:rPr lang="en-US" altLang="zh-CN" sz="700" dirty="0">
                <a:latin typeface="Arial" panose="020B0604020202020204" pitchFamily="34" charset="0"/>
                <a:cs typeface="Arial" panose="020B0604020202020204" pitchFamily="34" charset="0"/>
              </a:rPr>
              <a:t> “Want food!” –</a:t>
            </a:r>
            <a:r>
              <a:rPr lang="en-US" altLang="zh-CN" sz="700" dirty="0" err="1">
                <a:latin typeface="Arial" panose="020B0604020202020204" pitchFamily="34" charset="0"/>
                <a:cs typeface="Arial" panose="020B0604020202020204" pitchFamily="34" charset="0"/>
              </a:rPr>
              <a:t>Wurt</a:t>
            </a:r>
            <a:r>
              <a:rPr lang="en-US" altLang="zh-CN" sz="700" dirty="0">
                <a:latin typeface="Arial" panose="020B0604020202020204" pitchFamily="34" charset="0"/>
                <a:cs typeface="Arial" panose="020B0604020202020204" pitchFamily="34" charset="0"/>
              </a:rPr>
              <a:t> “Can we stop for a snack break?” –Walter “How long has it been since I last ate?” –Wanda </a:t>
            </a:r>
            <a:r>
              <a:rPr lang="en-US" altLang="zh-CN" sz="700" b="1" dirty="0">
                <a:latin typeface="Arial" panose="020B0604020202020204" pitchFamily="34" charset="0"/>
                <a:cs typeface="Arial" panose="020B0604020202020204" pitchFamily="34" charset="0"/>
              </a:rPr>
              <a:t>Hunger is one of the primary game mechanics, as it's the measurement which determines whether or not the character is starving</a:t>
            </a:r>
            <a:r>
              <a:rPr lang="en-US" altLang="zh-CN" sz="700" b="1" dirty="0" smtClean="0">
                <a:latin typeface="Arial" panose="020B0604020202020204" pitchFamily="34" charset="0"/>
                <a:cs typeface="Arial" panose="020B0604020202020204" pitchFamily="34" charset="0"/>
              </a:rPr>
              <a:t>. As a character gets hungrier, this meter will empty, and the stomach pictured will shrivel. The default maximum hunger for characters is measured at 150, though many characters have different maximum hunger amounts: Wolfgang (300) (200 ) WX-78 (100-200) (150-200 ) Wes (113) (75 ) </a:t>
            </a:r>
            <a:r>
              <a:rPr lang="en-US" altLang="zh-CN" sz="700" b="1" dirty="0" err="1" smtClean="0">
                <a:latin typeface="Arial" panose="020B0604020202020204" pitchFamily="34" charset="0"/>
                <a:cs typeface="Arial" panose="020B0604020202020204" pitchFamily="34" charset="0"/>
              </a:rPr>
              <a:t>Wagstaff</a:t>
            </a:r>
            <a:r>
              <a:rPr lang="en-US" altLang="zh-CN" sz="700" b="1" dirty="0" smtClean="0">
                <a:latin typeface="Arial" panose="020B0604020202020204" pitchFamily="34" charset="0"/>
                <a:cs typeface="Arial" panose="020B0604020202020204" pitchFamily="34" charset="0"/>
              </a:rPr>
              <a:t> (225) </a:t>
            </a:r>
            <a:r>
              <a:rPr lang="en-US" altLang="zh-CN" sz="700" b="1" dirty="0" err="1" smtClean="0">
                <a:latin typeface="Arial" panose="020B0604020202020204" pitchFamily="34" charset="0"/>
                <a:cs typeface="Arial" panose="020B0604020202020204" pitchFamily="34" charset="0"/>
              </a:rPr>
              <a:t>Wigfrid</a:t>
            </a:r>
            <a:r>
              <a:rPr lang="en-US" altLang="zh-CN" sz="700" b="1" dirty="0" smtClean="0">
                <a:latin typeface="Arial" panose="020B0604020202020204" pitchFamily="34" charset="0"/>
                <a:cs typeface="Arial" panose="020B0604020202020204" pitchFamily="34" charset="0"/>
              </a:rPr>
              <a:t> (120) Webber (175) </a:t>
            </a:r>
            <a:r>
              <a:rPr lang="en-US" altLang="zh-CN" sz="700" b="1" dirty="0" err="1" smtClean="0">
                <a:latin typeface="Arial" panose="020B0604020202020204" pitchFamily="34" charset="0"/>
                <a:cs typeface="Arial" panose="020B0604020202020204" pitchFamily="34" charset="0"/>
              </a:rPr>
              <a:t>Walani</a:t>
            </a:r>
            <a:r>
              <a:rPr lang="en-US" altLang="zh-CN" sz="700" b="1" dirty="0" smtClean="0">
                <a:latin typeface="Arial" panose="020B0604020202020204" pitchFamily="34" charset="0"/>
                <a:cs typeface="Arial" panose="020B0604020202020204" pitchFamily="34" charset="0"/>
              </a:rPr>
              <a:t> (200)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(250) Wilbur (175)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(200) </a:t>
            </a:r>
            <a:r>
              <a:rPr lang="en-US" altLang="zh-CN" sz="700" b="1" dirty="0" err="1" smtClean="0">
                <a:latin typeface="Arial" panose="020B0604020202020204" pitchFamily="34" charset="0"/>
                <a:cs typeface="Arial" panose="020B0604020202020204" pitchFamily="34" charset="0"/>
              </a:rPr>
              <a:t>Wortox</a:t>
            </a:r>
            <a:r>
              <a:rPr lang="en-US" altLang="zh-CN" sz="700" b="1" dirty="0" smtClean="0">
                <a:latin typeface="Arial" panose="020B0604020202020204" pitchFamily="34" charset="0"/>
                <a:cs typeface="Arial" panose="020B0604020202020204" pitchFamily="34" charset="0"/>
              </a:rPr>
              <a:t> (175) </a:t>
            </a:r>
            <a:r>
              <a:rPr lang="en-US" altLang="zh-CN" sz="700" b="1" dirty="0" err="1" smtClean="0">
                <a:latin typeface="Arial" panose="020B0604020202020204" pitchFamily="34" charset="0"/>
                <a:cs typeface="Arial" panose="020B0604020202020204" pitchFamily="34" charset="0"/>
              </a:rPr>
              <a:t>Wurt</a:t>
            </a:r>
            <a:r>
              <a:rPr lang="en-US" altLang="zh-CN" sz="700" b="1" dirty="0" smtClean="0">
                <a:latin typeface="Arial" panose="020B0604020202020204" pitchFamily="34" charset="0"/>
                <a:cs typeface="Arial" panose="020B0604020202020204" pitchFamily="34" charset="0"/>
              </a:rPr>
              <a:t> (200-250) Walter (110) Wanda (175) Hunger drains at 9.375 points per minute or 75 points per game day, except for: </a:t>
            </a:r>
            <a:r>
              <a:rPr lang="en-US" altLang="zh-CN" sz="700" b="1" dirty="0" err="1" smtClean="0">
                <a:latin typeface="Arial" panose="020B0604020202020204" pitchFamily="34" charset="0"/>
                <a:cs typeface="Arial" panose="020B0604020202020204" pitchFamily="34" charset="0"/>
              </a:rPr>
              <a:t>Walani</a:t>
            </a:r>
            <a:r>
              <a:rPr lang="en-US" altLang="zh-CN" sz="700" b="1" dirty="0" smtClean="0">
                <a:latin typeface="Arial" panose="020B0604020202020204" pitchFamily="34" charset="0"/>
                <a:cs typeface="Arial" panose="020B0604020202020204" pitchFamily="34" charset="0"/>
              </a:rPr>
              <a:t> , drain hunger 10% faster (10.3125 or 82.5)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 drain hunger 33% faster (11.25 or 99.75) Wilbur , drain hunger 33% faster (11.25 or 99.75) only when running on all fours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 drain hunger 20% faster (11.25 or 90) Wes (</a:t>
            </a:r>
            <a:r>
              <a:rPr lang="en-US" altLang="zh-CN" sz="700" b="1" dirty="0" err="1" smtClean="0">
                <a:latin typeface="Arial" panose="020B0604020202020204" pitchFamily="34" charset="0"/>
                <a:cs typeface="Arial" panose="020B0604020202020204" pitchFamily="34" charset="0"/>
              </a:rPr>
              <a:t>singleplayer</a:t>
            </a:r>
            <a:r>
              <a:rPr lang="en-US" altLang="zh-CN" sz="700" b="1" dirty="0" smtClean="0">
                <a:latin typeface="Arial" panose="020B0604020202020204" pitchFamily="34" charset="0"/>
                <a:cs typeface="Arial" panose="020B0604020202020204" pitchFamily="34" charset="0"/>
              </a:rPr>
              <a:t> only), drain hunger 25% faster (12.46875 or 93.75) Wormwood , drain hunger 0%, 33%, 66%, 100% faster (9.375, 11.25, 15.5625, 18.75 or 75, 99.75, 124.6, 150) Wormwood , drain hunger 0%, 6%, 13%, 20% faster (9.375, 9.9375, 10.59375, 11.25 or 75, 79.5, 84.75, 90) Wolfgang (</a:t>
            </a:r>
            <a:r>
              <a:rPr lang="en-US" altLang="zh-CN" sz="700" b="1" dirty="0" err="1" smtClean="0">
                <a:latin typeface="Arial" panose="020B0604020202020204" pitchFamily="34" charset="0"/>
                <a:cs typeface="Arial" panose="020B0604020202020204" pitchFamily="34" charset="0"/>
              </a:rPr>
              <a:t>singleplayer</a:t>
            </a:r>
            <a:r>
              <a:rPr lang="en-US" altLang="zh-CN" sz="700" b="1" dirty="0" smtClean="0">
                <a:latin typeface="Arial" panose="020B0604020202020204" pitchFamily="34" charset="0"/>
                <a:cs typeface="Arial" panose="020B0604020202020204" pitchFamily="34" charset="0"/>
              </a:rPr>
              <a:t> only), drain hunger from 0 to 200% faster (from 9.375 to 28.125 or from 75 to 225)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in her </a:t>
            </a:r>
            <a:r>
              <a:rPr lang="en-US" altLang="zh-CN" sz="700" b="1" dirty="0" err="1" smtClean="0">
                <a:latin typeface="Arial" panose="020B0604020202020204" pitchFamily="34" charset="0"/>
                <a:cs typeface="Arial" panose="020B0604020202020204" pitchFamily="34" charset="0"/>
              </a:rPr>
              <a:t>Werepig</a:t>
            </a:r>
            <a:r>
              <a:rPr lang="en-US" altLang="zh-CN" sz="700" b="1" dirty="0" smtClean="0">
                <a:latin typeface="Arial" panose="020B0604020202020204" pitchFamily="34" charset="0"/>
                <a:cs typeface="Arial" panose="020B0604020202020204" pitchFamily="34" charset="0"/>
              </a:rPr>
              <a:t> form , drain hunger 400% faster (46.875 or 375) Hunger drain can also be slowed or accelerated: To 60% of base rate by equipping a Belt of Hunger To 75% of base rate by wearing the </a:t>
            </a:r>
            <a:r>
              <a:rPr lang="en-US" altLang="zh-CN" sz="700" b="1" dirty="0" err="1" smtClean="0">
                <a:latin typeface="Arial" panose="020B0604020202020204" pitchFamily="34" charset="0"/>
                <a:cs typeface="Arial" panose="020B0604020202020204" pitchFamily="34" charset="0"/>
              </a:rPr>
              <a:t>Hibearnation</a:t>
            </a:r>
            <a:r>
              <a:rPr lang="en-US" altLang="zh-CN" sz="700" b="1" dirty="0" smtClean="0">
                <a:latin typeface="Arial" panose="020B0604020202020204" pitchFamily="34" charset="0"/>
                <a:cs typeface="Arial" panose="020B0604020202020204" pitchFamily="34" charset="0"/>
              </a:rPr>
              <a:t> Vest To 80% of base rate by poisoning To 75% of base rate by equipping </a:t>
            </a:r>
            <a:r>
              <a:rPr lang="en-US" altLang="zh-CN" sz="700" b="1" dirty="0" err="1" smtClean="0">
                <a:latin typeface="Arial" panose="020B0604020202020204" pitchFamily="34" charset="0"/>
                <a:cs typeface="Arial" panose="020B0604020202020204" pitchFamily="34" charset="0"/>
              </a:rPr>
              <a:t>Funcap</a:t>
            </a:r>
            <a:r>
              <a:rPr lang="en-US" altLang="zh-CN" sz="700" b="1" dirty="0" smtClean="0">
                <a:latin typeface="Arial" panose="020B0604020202020204" pitchFamily="34" charset="0"/>
                <a:cs typeface="Arial" panose="020B0604020202020204" pitchFamily="34" charset="0"/>
              </a:rPr>
              <a:t> If a </a:t>
            </a:r>
            <a:r>
              <a:rPr lang="en-US" altLang="zh-CN" sz="700" b="1" dirty="0" err="1" smtClean="0">
                <a:latin typeface="Arial" panose="020B0604020202020204" pitchFamily="34" charset="0"/>
                <a:cs typeface="Arial" panose="020B0604020202020204" pitchFamily="34" charset="0"/>
              </a:rPr>
              <a:t>Slurper</a:t>
            </a:r>
            <a:r>
              <a:rPr lang="en-US" altLang="zh-CN" sz="700" b="1" dirty="0" smtClean="0">
                <a:latin typeface="Arial" panose="020B0604020202020204" pitchFamily="34" charset="0"/>
                <a:cs typeface="Arial" panose="020B0604020202020204" pitchFamily="34" charset="0"/>
              </a:rPr>
              <a:t> jumps onto the player it will start draining 3 points of hunger every 2 seconds and keep doing so, until it's detached from the head slot. Walter loses only half the normal hunger when Sleeping. Winona will drain 5 hunger when she speed-crafts something. Wolfgang has faster hunger drain when using the Mighty Gym. WX-78 has 20% slower hunger drain when using the Super-</a:t>
            </a:r>
            <a:r>
              <a:rPr lang="en-US" altLang="zh-CN" sz="700" b="1" dirty="0" err="1" smtClean="0">
                <a:latin typeface="Arial" panose="020B0604020202020204" pitchFamily="34" charset="0"/>
                <a:cs typeface="Arial" panose="020B0604020202020204" pitchFamily="34" charset="0"/>
              </a:rPr>
              <a:t>Gastrogain</a:t>
            </a:r>
            <a:r>
              <a:rPr lang="en-US" altLang="zh-CN" sz="700" b="1" dirty="0" smtClean="0">
                <a:latin typeface="Arial" panose="020B0604020202020204" pitchFamily="34" charset="0"/>
                <a:cs typeface="Arial" panose="020B0604020202020204" pitchFamily="34" charset="0"/>
              </a:rPr>
              <a:t> Circuit. Wilson's belly growling When the Hunger meter is emptied, Health will begin to drain at 1.25 points per second until something is eaten or the character dies. Most food will restore the Hunger meter when eaten. The amount restored depends on the food eaten; cooked food typically restores more than raw food. Some food also has the potential to decrease Hunger, Sanity, or Health. Also, when going to sleep in a Straw Roll, Fur Roll, Tent, or a Siesta Lean-to, the character takes an immediate Hunger penalty. Below is a quick reference table for how long a character can survive on a full belly before hunger goes down to 0: Character Real-life seconds Days </a:t>
            </a:r>
            <a:r>
              <a:rPr lang="en-US" altLang="zh-CN" sz="700" b="1" dirty="0" err="1" smtClean="0">
                <a:latin typeface="Arial" panose="020B0604020202020204" pitchFamily="34" charset="0"/>
                <a:cs typeface="Arial" panose="020B0604020202020204" pitchFamily="34" charset="0"/>
              </a:rPr>
              <a:t>Wurt</a:t>
            </a:r>
            <a:r>
              <a:rPr lang="en-US" altLang="zh-CN" sz="700" b="1" dirty="0" smtClean="0">
                <a:latin typeface="Arial" panose="020B0604020202020204" pitchFamily="34" charset="0"/>
                <a:cs typeface="Arial" panose="020B0604020202020204" pitchFamily="34" charset="0"/>
              </a:rPr>
              <a:t> (King of the </a:t>
            </a:r>
            <a:r>
              <a:rPr lang="en-US" altLang="zh-CN" sz="700" b="1" dirty="0" err="1" smtClean="0">
                <a:latin typeface="Arial" panose="020B0604020202020204" pitchFamily="34" charset="0"/>
                <a:cs typeface="Arial" panose="020B0604020202020204" pitchFamily="34" charset="0"/>
              </a:rPr>
              <a:t>Merms</a:t>
            </a:r>
            <a:r>
              <a:rPr lang="en-US" altLang="zh-CN" sz="700" b="1" dirty="0" smtClean="0">
                <a:latin typeface="Arial" panose="020B0604020202020204" pitchFamily="34" charset="0"/>
                <a:cs typeface="Arial" panose="020B0604020202020204" pitchFamily="34" charset="0"/>
              </a:rPr>
              <a:t> alive) 1600 3.33 </a:t>
            </a:r>
            <a:r>
              <a:rPr lang="en-US" altLang="zh-CN" sz="700" b="1" dirty="0" err="1" smtClean="0">
                <a:latin typeface="Arial" panose="020B0604020202020204" pitchFamily="34" charset="0"/>
                <a:cs typeface="Arial" panose="020B0604020202020204" pitchFamily="34" charset="0"/>
              </a:rPr>
              <a:t>Wagstaff</a:t>
            </a:r>
            <a:r>
              <a:rPr lang="en-US" altLang="zh-CN" sz="700" b="1" dirty="0" smtClean="0">
                <a:latin typeface="Arial" panose="020B0604020202020204" pitchFamily="34" charset="0"/>
                <a:cs typeface="Arial" panose="020B0604020202020204" pitchFamily="34" charset="0"/>
              </a:rPr>
              <a:t> 1440 3.0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1333 2.77 WX-78 (fully upgraded),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a:t>
            </a:r>
            <a:r>
              <a:rPr lang="en-US" altLang="zh-CN" sz="700" b="1" dirty="0" err="1" smtClean="0">
                <a:latin typeface="Arial" panose="020B0604020202020204" pitchFamily="34" charset="0"/>
                <a:cs typeface="Arial" panose="020B0604020202020204" pitchFamily="34" charset="0"/>
              </a:rPr>
              <a:t>Wurt</a:t>
            </a:r>
            <a:r>
              <a:rPr lang="en-US" altLang="zh-CN" sz="700" b="1" dirty="0" smtClean="0">
                <a:latin typeface="Arial" panose="020B0604020202020204" pitchFamily="34" charset="0"/>
                <a:cs typeface="Arial" panose="020B0604020202020204" pitchFamily="34" charset="0"/>
              </a:rPr>
              <a:t> 1280 2.67 Wolfgang 1278 2.66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1203 2.51 </a:t>
            </a:r>
            <a:r>
              <a:rPr lang="en-US" altLang="zh-CN" sz="700" b="1" dirty="0" err="1" smtClean="0">
                <a:latin typeface="Arial" panose="020B0604020202020204" pitchFamily="34" charset="0"/>
                <a:cs typeface="Arial" panose="020B0604020202020204" pitchFamily="34" charset="0"/>
              </a:rPr>
              <a:t>Walani</a:t>
            </a:r>
            <a:r>
              <a:rPr lang="en-US" altLang="zh-CN" sz="700" b="1" dirty="0" smtClean="0">
                <a:latin typeface="Arial" panose="020B0604020202020204" pitchFamily="34" charset="0"/>
                <a:cs typeface="Arial" panose="020B0604020202020204" pitchFamily="34" charset="0"/>
              </a:rPr>
              <a:t> 1164 2.42 Webber, Wilbur, </a:t>
            </a:r>
            <a:r>
              <a:rPr lang="en-US" altLang="zh-CN" sz="700" b="1" dirty="0" err="1" smtClean="0">
                <a:latin typeface="Arial" panose="020B0604020202020204" pitchFamily="34" charset="0"/>
                <a:cs typeface="Arial" panose="020B0604020202020204" pitchFamily="34" charset="0"/>
              </a:rPr>
              <a:t>Wortox</a:t>
            </a:r>
            <a:r>
              <a:rPr lang="en-US" altLang="zh-CN" sz="700" b="1" dirty="0" smtClean="0">
                <a:latin typeface="Arial" panose="020B0604020202020204" pitchFamily="34" charset="0"/>
                <a:cs typeface="Arial" panose="020B0604020202020204" pitchFamily="34" charset="0"/>
              </a:rPr>
              <a:t>, Wanda 1120 2.33 Wilson, Willow, Wendy, </a:t>
            </a:r>
            <a:r>
              <a:rPr lang="en-US" altLang="zh-CN" sz="700" b="1" dirty="0" err="1" smtClean="0">
                <a:latin typeface="Arial" panose="020B0604020202020204" pitchFamily="34" charset="0"/>
                <a:cs typeface="Arial" panose="020B0604020202020204" pitchFamily="34" charset="0"/>
              </a:rPr>
              <a:t>Wickerbottom</a:t>
            </a:r>
            <a:r>
              <a:rPr lang="en-US" altLang="zh-CN" sz="700" b="1" dirty="0" smtClean="0">
                <a:latin typeface="Arial" panose="020B0604020202020204" pitchFamily="34" charset="0"/>
                <a:cs typeface="Arial" panose="020B0604020202020204" pitchFamily="34" charset="0"/>
              </a:rPr>
              <a:t>, </a:t>
            </a:r>
            <a:r>
              <a:rPr lang="en-US" altLang="zh-CN" sz="700" b="1" dirty="0" err="1" smtClean="0">
                <a:latin typeface="Arial" panose="020B0604020202020204" pitchFamily="34" charset="0"/>
                <a:cs typeface="Arial" panose="020B0604020202020204" pitchFamily="34" charset="0"/>
              </a:rPr>
              <a:t>Woodie</a:t>
            </a:r>
            <a:r>
              <a:rPr lang="en-US" altLang="zh-CN" sz="700" b="1" dirty="0" smtClean="0">
                <a:latin typeface="Arial" panose="020B0604020202020204" pitchFamily="34" charset="0"/>
                <a:cs typeface="Arial" panose="020B0604020202020204" pitchFamily="34" charset="0"/>
              </a:rPr>
              <a:t>, Maxwell, </a:t>
            </a:r>
            <a:r>
              <a:rPr lang="en-US" altLang="zh-CN" sz="700" b="1" dirty="0" err="1" smtClean="0">
                <a:latin typeface="Arial" panose="020B0604020202020204" pitchFamily="34" charset="0"/>
                <a:cs typeface="Arial" panose="020B0604020202020204" pitchFamily="34" charset="0"/>
              </a:rPr>
              <a:t>Woodlegs</a:t>
            </a:r>
            <a:r>
              <a:rPr lang="en-US" altLang="zh-CN" sz="700" b="1" dirty="0" smtClean="0">
                <a:latin typeface="Arial" panose="020B0604020202020204" pitchFamily="34" charset="0"/>
                <a:cs typeface="Arial" panose="020B0604020202020204" pitchFamily="34" charset="0"/>
              </a:rPr>
              <a:t>, Wheeler, Winona, Wes 960 2.0 Wormwood 960, 720, 576, 480 2.0, 1.5, 1.2, 1 Wormwood 960, 905, 849, 800 2.0, 1.89, 1.77, 1.67 </a:t>
            </a:r>
            <a:r>
              <a:rPr lang="en-US" altLang="zh-CN" sz="700" b="1" dirty="0" err="1" smtClean="0">
                <a:latin typeface="Arial" panose="020B0604020202020204" pitchFamily="34" charset="0"/>
                <a:cs typeface="Arial" panose="020B0604020202020204" pitchFamily="34" charset="0"/>
              </a:rPr>
              <a:t>Wigfrid</a:t>
            </a:r>
            <a:r>
              <a:rPr lang="en-US" altLang="zh-CN" sz="700" b="1" dirty="0" smtClean="0">
                <a:latin typeface="Arial" panose="020B0604020202020204" pitchFamily="34" charset="0"/>
                <a:cs typeface="Arial" panose="020B0604020202020204" pitchFamily="34" charset="0"/>
              </a:rPr>
              <a:t> 768 1.6 Wes 579 1.21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in her </a:t>
            </a:r>
            <a:r>
              <a:rPr lang="en-US" altLang="zh-CN" sz="700" b="1" dirty="0" err="1" smtClean="0">
                <a:latin typeface="Arial" panose="020B0604020202020204" pitchFamily="34" charset="0"/>
                <a:cs typeface="Arial" panose="020B0604020202020204" pitchFamily="34" charset="0"/>
              </a:rPr>
              <a:t>Werepig</a:t>
            </a:r>
            <a:r>
              <a:rPr lang="en-US" altLang="zh-CN" sz="700" b="1" dirty="0" smtClean="0">
                <a:latin typeface="Arial" panose="020B0604020202020204" pitchFamily="34" charset="0"/>
                <a:cs typeface="Arial" panose="020B0604020202020204" pitchFamily="34" charset="0"/>
              </a:rPr>
              <a:t> form 255 0.53 Gallery All stages of Hunger </a:t>
            </a:r>
            <a:r>
              <a:rPr lang="en-US" altLang="zh-CN" sz="700" b="1" dirty="0" err="1" smtClean="0">
                <a:latin typeface="Arial" panose="020B0604020202020204" pitchFamily="34" charset="0"/>
                <a:cs typeface="Arial" panose="020B0604020202020204" pitchFamily="34" charset="0"/>
              </a:rPr>
              <a:t>meter.Wilson</a:t>
            </a:r>
            <a:r>
              <a:rPr lang="en-US" altLang="zh-CN" sz="700" b="1" dirty="0" smtClean="0">
                <a:latin typeface="Arial" panose="020B0604020202020204" pitchFamily="34" charset="0"/>
                <a:cs typeface="Arial" panose="020B0604020202020204" pitchFamily="34" charset="0"/>
              </a:rPr>
              <a:t> starving. The Hunger meter flashes as the Health meter quickly </a:t>
            </a:r>
            <a:r>
              <a:rPr lang="en-US" altLang="zh-CN" sz="700" b="1" dirty="0" err="1" smtClean="0">
                <a:latin typeface="Arial" panose="020B0604020202020204" pitchFamily="34" charset="0"/>
                <a:cs typeface="Arial" panose="020B0604020202020204" pitchFamily="34" charset="0"/>
              </a:rPr>
              <a:t>depletes.The</a:t>
            </a:r>
            <a:r>
              <a:rPr lang="en-US" altLang="zh-CN" sz="700" b="1" dirty="0" smtClean="0">
                <a:latin typeface="Arial" panose="020B0604020202020204" pitchFamily="34" charset="0"/>
                <a:cs typeface="Arial" panose="020B0604020202020204" pitchFamily="34" charset="0"/>
              </a:rPr>
              <a:t> Hunger meter in the very early alpha of Don't </a:t>
            </a:r>
            <a:r>
              <a:rPr lang="en-US" altLang="zh-CN" sz="700" b="1" dirty="0" err="1" smtClean="0">
                <a:latin typeface="Arial" panose="020B0604020202020204" pitchFamily="34" charset="0"/>
                <a:cs typeface="Arial" panose="020B0604020202020204" pitchFamily="34" charset="0"/>
              </a:rPr>
              <a:t>Starve.A</a:t>
            </a:r>
            <a:r>
              <a:rPr lang="en-US" altLang="zh-CN" sz="700" b="1" dirty="0" smtClean="0">
                <a:latin typeface="Arial" panose="020B0604020202020204" pitchFamily="34" charset="0"/>
                <a:cs typeface="Arial" panose="020B0604020202020204" pitchFamily="34" charset="0"/>
              </a:rPr>
              <a:t> pin of the Hunger symbol from </a:t>
            </a:r>
            <a:r>
              <a:rPr lang="en-US" altLang="zh-CN" sz="700" b="1" dirty="0" err="1" smtClean="0">
                <a:latin typeface="Arial" panose="020B0604020202020204" pitchFamily="34" charset="0"/>
                <a:cs typeface="Arial" panose="020B0604020202020204" pitchFamily="34" charset="0"/>
              </a:rPr>
              <a:t>Klei's</a:t>
            </a:r>
            <a:r>
              <a:rPr lang="en-US" altLang="zh-CN" sz="700" b="1" dirty="0" smtClean="0">
                <a:latin typeface="Arial" panose="020B0604020202020204" pitchFamily="34" charset="0"/>
                <a:cs typeface="Arial" panose="020B0604020202020204" pitchFamily="34" charset="0"/>
              </a:rPr>
              <a:t> online store. </a:t>
            </a:r>
            <a:r>
              <a:rPr lang="en-US" altLang="zh-CN" sz="700" dirty="0" smtClean="0">
                <a:latin typeface="Arial" panose="020B0604020202020204" pitchFamily="34" charset="0"/>
                <a:cs typeface="Arial" panose="020B0604020202020204" pitchFamily="34" charset="0"/>
              </a:rPr>
              <a:t>Gameplay </a:t>
            </a:r>
            <a:r>
              <a:rPr lang="en-US" altLang="zh-CN" sz="700" dirty="0" err="1" smtClean="0">
                <a:latin typeface="Arial" panose="020B0604020202020204" pitchFamily="34" charset="0"/>
                <a:cs typeface="Arial" panose="020B0604020202020204" pitchFamily="34" charset="0"/>
              </a:rPr>
              <a:t>Mechanicsview</a:t>
            </a:r>
            <a:r>
              <a:rPr lang="en-US" altLang="zh-CN" sz="700" dirty="0" smtClean="0">
                <a:latin typeface="Arial" panose="020B0604020202020204" pitchFamily="34" charset="0"/>
                <a:cs typeface="Arial" panose="020B0604020202020204" pitchFamily="34" charset="0"/>
              </a:rPr>
              <a:t> Activities Cooking • Crafting • Farming • Combat • Fishing • Sleeping • Beefalo Riding ( Boating ) ( Scrapbooking ) Environment Day-Night Cycle • Moon Cycle • Nightmare Cycle • Earthquake • Lightning • Rain (Strong Winds • Fog • Waves • Flooding • Volcanic Eruption ) (Fog ) </a:t>
            </a:r>
            <a:r>
              <a:rPr lang="en-US" altLang="zh-CN" sz="700" dirty="0">
                <a:latin typeface="Arial" panose="020B0604020202020204" pitchFamily="34" charset="0"/>
                <a:cs typeface="Arial" panose="020B0604020202020204" pitchFamily="34" charset="0"/>
              </a:rPr>
              <a:t>(</a:t>
            </a:r>
            <a:r>
              <a:rPr lang="en-US" altLang="zh-CN" sz="700" dirty="0" err="1">
                <a:latin typeface="Arial" panose="020B0604020202020204" pitchFamily="34" charset="0"/>
                <a:cs typeface="Arial" panose="020B0604020202020204" pitchFamily="34" charset="0"/>
              </a:rPr>
              <a:t>Moonstorm</a:t>
            </a:r>
            <a:r>
              <a:rPr lang="en-US" altLang="zh-CN" sz="700" dirty="0">
                <a:latin typeface="Arial" panose="020B0604020202020204" pitchFamily="34" charset="0"/>
                <a:cs typeface="Arial" panose="020B0604020202020204" pitchFamily="34" charset="0"/>
              </a:rPr>
              <a:t> • Sandstorm ) Seasons Summer • Winter • (Autumn • Spring ) (Mild Season • Hurricane Season • Monsoon Season • Dry Season ) (</a:t>
            </a:r>
            <a:r>
              <a:rPr lang="en-US" altLang="zh-CN" sz="700" dirty="0" smtClean="0">
                <a:latin typeface="Arial" panose="020B0604020202020204" pitchFamily="34" charset="0"/>
                <a:cs typeface="Arial" panose="020B0604020202020204" pitchFamily="34" charset="0"/>
              </a:rPr>
              <a:t>Temperate </a:t>
            </a:r>
            <a:r>
              <a:rPr lang="en-US" altLang="zh-CN" sz="700" dirty="0">
                <a:latin typeface="Arial" panose="020B0604020202020204" pitchFamily="34" charset="0"/>
                <a:cs typeface="Arial" panose="020B0604020202020204" pitchFamily="34" charset="0"/>
              </a:rPr>
              <a:t>Season • Humid Season • Lush Season ) Mechanics Beard • Biome • Characters • Charlie • Controls • Death • Durability • Experience • Fire • Food Spoilage • Freezing • Health • Hunger • Inventory • Light • Map • Naughtiness • Non-renewable resources • Sanity • Saving • Structures (Wetness ) (Overheating ) (Poison ) (Hay Fever • Peculiar Objects • </a:t>
            </a:r>
            <a:r>
              <a:rPr lang="en-US" altLang="zh-CN" sz="700" dirty="0" err="1">
                <a:latin typeface="Arial" panose="020B0604020202020204" pitchFamily="34" charset="0"/>
                <a:cs typeface="Arial" panose="020B0604020202020204" pitchFamily="34" charset="0"/>
              </a:rPr>
              <a:t>Aporkalypse</a:t>
            </a:r>
            <a:r>
              <a:rPr lang="en-US" altLang="zh-CN" sz="700" dirty="0">
                <a:latin typeface="Arial" panose="020B0604020202020204" pitchFamily="34" charset="0"/>
                <a:cs typeface="Arial" panose="020B0604020202020204" pitchFamily="34" charset="0"/>
              </a:rPr>
              <a:t> • Pig Fiesta ) (Enlightenment • Events • Disease • Ghosts • World Regrowth • Skins ) Mode Survival Mode • Adventure Mode • Caves • Ruins • Volcano • World Customization Others Pig Village • Road (Trail) • Graveyard • Ocean • Abyss • Bridge • Set Piece • Things • Morgue Categories </a:t>
            </a:r>
            <a:r>
              <a:rPr lang="en-US" altLang="zh-CN" sz="700" dirty="0" err="1">
                <a:latin typeface="Arial" panose="020B0604020202020204" pitchFamily="34" charset="0"/>
                <a:cs typeface="Arial" panose="020B0604020202020204" pitchFamily="34" charset="0"/>
              </a:rPr>
              <a:t>Categories</a:t>
            </a:r>
            <a:r>
              <a:rPr lang="en-US" altLang="zh-CN" sz="700" dirty="0">
                <a:latin typeface="Arial" panose="020B0604020202020204" pitchFamily="34" charset="0"/>
                <a:cs typeface="Arial" panose="020B0604020202020204" pitchFamily="34" charset="0"/>
              </a:rPr>
              <a:t>: Incomplete Gameplay Languages Deutsch </a:t>
            </a:r>
            <a:r>
              <a:rPr lang="en-US" altLang="zh-CN" sz="700" dirty="0" err="1">
                <a:latin typeface="Arial" panose="020B0604020202020204" pitchFamily="34" charset="0"/>
                <a:cs typeface="Arial" panose="020B0604020202020204" pitchFamily="34" charset="0"/>
              </a:rPr>
              <a:t>Español</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Français</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Italiano</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日本語 </a:t>
            </a:r>
            <a:r>
              <a:rPr lang="en-US" altLang="zh-CN" sz="700" dirty="0" err="1">
                <a:latin typeface="Arial" panose="020B0604020202020204" pitchFamily="34" charset="0"/>
                <a:cs typeface="Arial" panose="020B0604020202020204" pitchFamily="34" charset="0"/>
              </a:rPr>
              <a:t>Polski</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Português</a:t>
            </a:r>
            <a:r>
              <a:rPr lang="en-US" altLang="zh-CN" sz="700" dirty="0">
                <a:latin typeface="Arial" panose="020B0604020202020204" pitchFamily="34" charset="0"/>
                <a:cs typeface="Arial" panose="020B0604020202020204" pitchFamily="34" charset="0"/>
              </a:rPr>
              <a:t> </a:t>
            </a:r>
            <a:r>
              <a:rPr lang="az-Cyrl-AZ" altLang="zh-CN" sz="700" dirty="0">
                <a:latin typeface="Arial" panose="020B0604020202020204" pitchFamily="34" charset="0"/>
                <a:cs typeface="Arial" panose="020B0604020202020204" pitchFamily="34" charset="0"/>
              </a:rPr>
              <a:t>Русский </a:t>
            </a:r>
            <a:r>
              <a:rPr lang="en-US" altLang="zh-CN" sz="700" dirty="0" err="1">
                <a:latin typeface="Arial" panose="020B0604020202020204" pitchFamily="34" charset="0"/>
                <a:cs typeface="Arial" panose="020B0604020202020204" pitchFamily="34" charset="0"/>
              </a:rPr>
              <a:t>Tiếng</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Việt</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中文 </a:t>
            </a:r>
            <a:r>
              <a:rPr lang="en-US" altLang="zh-CN" sz="700" dirty="0">
                <a:latin typeface="Arial" panose="020B0604020202020204" pitchFamily="34" charset="0"/>
                <a:cs typeface="Arial" panose="020B0604020202020204" pitchFamily="34" charset="0"/>
              </a:rPr>
              <a:t>Community content is available under CC-BY-SA unless otherwise noted. More Fandoms Fantasy Horror Don't Starve Advertisement Fan Feed More Don't Starve Wiki 1 Characters 2 Don't Starve Together 3 Crock Pot Explore properties Fandom </a:t>
            </a:r>
            <a:r>
              <a:rPr lang="en-US" altLang="zh-CN" sz="700" dirty="0" err="1">
                <a:latin typeface="Arial" panose="020B0604020202020204" pitchFamily="34" charset="0"/>
                <a:cs typeface="Arial" panose="020B0604020202020204" pitchFamily="34" charset="0"/>
              </a:rPr>
              <a:t>Muthead</a:t>
            </a:r>
            <a:r>
              <a:rPr lang="en-US" altLang="zh-CN" sz="700" dirty="0">
                <a:latin typeface="Arial" panose="020B0604020202020204" pitchFamily="34" charset="0"/>
                <a:cs typeface="Arial" panose="020B0604020202020204" pitchFamily="34" charset="0"/>
              </a:rPr>
              <a:t> Fanatical Follow Us Overview What is Fandom? About Careers Press Contact Terms of Use Privacy Policy Global Sitemap Local Sitemap Community </a:t>
            </a:r>
            <a:r>
              <a:rPr lang="en-US" altLang="zh-CN" sz="700" dirty="0" err="1">
                <a:latin typeface="Arial" panose="020B0604020202020204" pitchFamily="34" charset="0"/>
                <a:cs typeface="Arial" panose="020B0604020202020204" pitchFamily="34" charset="0"/>
              </a:rPr>
              <a:t>Community</a:t>
            </a:r>
            <a:r>
              <a:rPr lang="en-US" altLang="zh-CN" sz="700" dirty="0">
                <a:latin typeface="Arial" panose="020B0604020202020204" pitchFamily="34" charset="0"/>
                <a:cs typeface="Arial" panose="020B0604020202020204" pitchFamily="34" charset="0"/>
              </a:rPr>
              <a:t> Central Support Help Do Not Sell or Share My Personal Information Advertise Media Kit Contact Fandom Apps Take your favorite fandoms with you and never miss a beat. Don't Starve Wiki is a FANDOM Games Community. View Mobile Site Follow on IG </a:t>
            </a:r>
            <a:r>
              <a:rPr lang="en-US" altLang="zh-CN" sz="700" dirty="0" err="1">
                <a:latin typeface="Arial" panose="020B0604020202020204" pitchFamily="34" charset="0"/>
                <a:cs typeface="Arial" panose="020B0604020202020204" pitchFamily="34" charset="0"/>
              </a:rPr>
              <a:t>TikTok</a:t>
            </a:r>
            <a:r>
              <a:rPr lang="en-US" altLang="zh-CN" sz="700" dirty="0">
                <a:latin typeface="Arial" panose="020B0604020202020204" pitchFamily="34" charset="0"/>
                <a:cs typeface="Arial" panose="020B0604020202020204" pitchFamily="34" charset="0"/>
              </a:rPr>
              <a:t> Join Fan Lab</a:t>
            </a:r>
            <a:endParaRPr lang="en-US" altLang="zh-CN" sz="700" b="0" dirty="0">
              <a:effectLst/>
              <a:latin typeface="Arial" panose="020B0604020202020204" pitchFamily="34" charset="0"/>
              <a:cs typeface="Arial" panose="020B0604020202020204" pitchFamily="34" charset="0"/>
            </a:endParaRPr>
          </a:p>
        </p:txBody>
      </p:sp>
      <p:cxnSp>
        <p:nvCxnSpPr>
          <p:cNvPr id="31" name="直接箭头连接符 30"/>
          <p:cNvCxnSpPr/>
          <p:nvPr/>
        </p:nvCxnSpPr>
        <p:spPr>
          <a:xfrm flipV="1">
            <a:off x="2499360" y="1815253"/>
            <a:ext cx="2323253" cy="806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2850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1501</TotalTime>
  <Words>1969</Words>
  <Application>Microsoft Office PowerPoint</Application>
  <PresentationFormat>宽屏</PresentationFormat>
  <Paragraphs>130</Paragraphs>
  <Slides>18</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等线</vt:lpstr>
      <vt:lpstr>等线 Light</vt:lpstr>
      <vt:lpstr>微软雅黑</vt:lpstr>
      <vt:lpstr>Arial</vt:lpstr>
      <vt:lpstr>Arial Black</vt:lpstr>
      <vt:lpstr>Office 主题​​</vt:lpstr>
      <vt:lpstr>DST-GPT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References</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Windows User</cp:lastModifiedBy>
  <cp:revision>191</cp:revision>
  <dcterms:created xsi:type="dcterms:W3CDTF">2024-02-08T13:01:31Z</dcterms:created>
  <dcterms:modified xsi:type="dcterms:W3CDTF">2024-02-18T13:38:22Z</dcterms:modified>
</cp:coreProperties>
</file>